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408" r:id="rId2"/>
    <p:sldId id="295" r:id="rId3"/>
    <p:sldId id="296" r:id="rId4"/>
    <p:sldId id="298" r:id="rId5"/>
    <p:sldId id="300" r:id="rId6"/>
    <p:sldId id="302" r:id="rId7"/>
    <p:sldId id="303" r:id="rId8"/>
    <p:sldId id="304" r:id="rId9"/>
    <p:sldId id="305" r:id="rId10"/>
    <p:sldId id="306" r:id="rId11"/>
    <p:sldId id="307" r:id="rId12"/>
    <p:sldId id="308" r:id="rId13"/>
    <p:sldId id="309" r:id="rId14"/>
    <p:sldId id="311" r:id="rId15"/>
    <p:sldId id="312" r:id="rId16"/>
    <p:sldId id="313" r:id="rId17"/>
    <p:sldId id="314" r:id="rId18"/>
    <p:sldId id="315" r:id="rId19"/>
    <p:sldId id="316" r:id="rId20"/>
    <p:sldId id="317" r:id="rId21"/>
    <p:sldId id="320" r:id="rId22"/>
    <p:sldId id="321" r:id="rId23"/>
    <p:sldId id="322" r:id="rId24"/>
    <p:sldId id="323" r:id="rId25"/>
    <p:sldId id="324" r:id="rId26"/>
    <p:sldId id="404" r:id="rId27"/>
    <p:sldId id="325" r:id="rId28"/>
    <p:sldId id="326" r:id="rId29"/>
    <p:sldId id="405" r:id="rId30"/>
    <p:sldId id="406" r:id="rId31"/>
    <p:sldId id="327" r:id="rId32"/>
    <p:sldId id="328" r:id="rId33"/>
    <p:sldId id="329" r:id="rId34"/>
    <p:sldId id="330" r:id="rId35"/>
    <p:sldId id="331" r:id="rId36"/>
    <p:sldId id="332" r:id="rId37"/>
    <p:sldId id="333" r:id="rId38"/>
    <p:sldId id="334" r:id="rId39"/>
    <p:sldId id="335" r:id="rId40"/>
    <p:sldId id="336" r:id="rId41"/>
    <p:sldId id="337" r:id="rId42"/>
    <p:sldId id="338" r:id="rId43"/>
    <p:sldId id="339" r:id="rId44"/>
    <p:sldId id="340" r:id="rId45"/>
    <p:sldId id="341" r:id="rId46"/>
    <p:sldId id="342" r:id="rId47"/>
    <p:sldId id="402" r:id="rId48"/>
    <p:sldId id="403" r:id="rId49"/>
    <p:sldId id="400" r:id="rId50"/>
    <p:sldId id="407" r:id="rId51"/>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6970"/>
    <a:srgbClr val="53C780"/>
    <a:srgbClr val="67D993"/>
    <a:srgbClr val="F2A849"/>
    <a:srgbClr val="F8F8F8"/>
    <a:srgbClr val="054487"/>
    <a:srgbClr val="1173B0"/>
    <a:srgbClr val="080808"/>
    <a:srgbClr val="333333"/>
    <a:srgbClr val="EC81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82" autoAdjust="0"/>
    <p:restoredTop sz="83584" autoAdjust="0"/>
  </p:normalViewPr>
  <p:slideViewPr>
    <p:cSldViewPr>
      <p:cViewPr varScale="1">
        <p:scale>
          <a:sx n="98" d="100"/>
          <a:sy n="98" d="100"/>
        </p:scale>
        <p:origin x="1123" y="72"/>
      </p:cViewPr>
      <p:guideLst>
        <p:guide orient="horz" pos="1620"/>
        <p:guide pos="2880"/>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image" Target="../media/image8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E2512-A67A-44B3-BF68-09EA24CD21C0}" type="datetimeFigureOut">
              <a:rPr lang="zh-CN" altLang="en-US" smtClean="0"/>
              <a:t>2020/9/23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0181AF-7764-4C55-A8A4-C8EF8D29F5E7}" type="slidenum">
              <a:rPr lang="zh-CN" altLang="en-US" smtClean="0"/>
              <a:t>‹#›</a:t>
            </a:fld>
            <a:endParaRPr lang="zh-CN" altLang="en-US"/>
          </a:p>
        </p:txBody>
      </p:sp>
    </p:spTree>
    <p:extLst>
      <p:ext uri="{BB962C8B-B14F-4D97-AF65-F5344CB8AC3E}">
        <p14:creationId xmlns:p14="http://schemas.microsoft.com/office/powerpoint/2010/main" val="4240732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800" b="1" dirty="0"/>
              <a:t>今天我要讲一下我的论文，调制卷积神经网络</a:t>
            </a:r>
            <a:endParaRPr kumimoji="1" lang="en-US" altLang="zh-CN" sz="1800" b="1" dirty="0"/>
          </a:p>
          <a:p>
            <a:r>
              <a:rPr kumimoji="1" lang="zh-CN" altLang="en-US" sz="1800" b="1" dirty="0"/>
              <a:t>这个网络主要实现的是压缩功能，减少神经网络的存储空间</a:t>
            </a:r>
            <a:endParaRPr kumimoji="1" lang="en-US" altLang="zh-CN" sz="1800" b="1" dirty="0"/>
          </a:p>
          <a:p>
            <a:r>
              <a:rPr kumimoji="1" lang="zh-CN" altLang="en-US" sz="1800" b="1" dirty="0"/>
              <a:t>亮点是在压缩网络同时，保证了良好的性能</a:t>
            </a:r>
          </a:p>
        </p:txBody>
      </p:sp>
      <p:sp>
        <p:nvSpPr>
          <p:cNvPr id="4" name="幻灯片编号占位符 3"/>
          <p:cNvSpPr>
            <a:spLocks noGrp="1"/>
          </p:cNvSpPr>
          <p:nvPr>
            <p:ph type="sldNum" sz="quarter" idx="10"/>
          </p:nvPr>
        </p:nvSpPr>
        <p:spPr/>
        <p:txBody>
          <a:bodyPr/>
          <a:lstStyle/>
          <a:p>
            <a:fld id="{1E0181AF-7764-4C55-A8A4-C8EF8D29F5E7}" type="slidenum">
              <a:rPr lang="zh-CN" altLang="en-US" smtClean="0"/>
              <a:t>2</a:t>
            </a:fld>
            <a:endParaRPr lang="zh-CN" altLang="en-US"/>
          </a:p>
        </p:txBody>
      </p:sp>
    </p:spTree>
    <p:extLst>
      <p:ext uri="{BB962C8B-B14F-4D97-AF65-F5344CB8AC3E}">
        <p14:creationId xmlns:p14="http://schemas.microsoft.com/office/powerpoint/2010/main" val="4058177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E0181AF-7764-4C55-A8A4-C8EF8D29F5E7}" type="slidenum">
              <a:rPr lang="zh-CN" altLang="en-US" smtClean="0"/>
              <a:t>15</a:t>
            </a:fld>
            <a:endParaRPr lang="zh-CN" altLang="en-US"/>
          </a:p>
        </p:txBody>
      </p:sp>
    </p:spTree>
    <p:extLst>
      <p:ext uri="{BB962C8B-B14F-4D97-AF65-F5344CB8AC3E}">
        <p14:creationId xmlns:p14="http://schemas.microsoft.com/office/powerpoint/2010/main" val="3159601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E0181AF-7764-4C55-A8A4-C8EF8D29F5E7}" type="slidenum">
              <a:rPr lang="zh-CN" altLang="en-US" smtClean="0"/>
              <a:t>16</a:t>
            </a:fld>
            <a:endParaRPr lang="zh-CN" altLang="en-US"/>
          </a:p>
        </p:txBody>
      </p:sp>
    </p:spTree>
    <p:extLst>
      <p:ext uri="{BB962C8B-B14F-4D97-AF65-F5344CB8AC3E}">
        <p14:creationId xmlns:p14="http://schemas.microsoft.com/office/powerpoint/2010/main" val="933154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2000" b="1" dirty="0">
                <a:latin typeface="+mn-ea"/>
                <a:ea typeface="+mn-ea"/>
              </a:rPr>
              <a:t>实验的网络结构是</a:t>
            </a:r>
            <a:r>
              <a:rPr kumimoji="1" lang="en-US" altLang="zh-CN" sz="2000" b="1" dirty="0">
                <a:latin typeface="+mn-ea"/>
                <a:ea typeface="+mn-ea"/>
              </a:rPr>
              <a:t>20</a:t>
            </a:r>
            <a:r>
              <a:rPr kumimoji="1" lang="zh-CN" altLang="en-US" sz="2000" b="1" dirty="0">
                <a:latin typeface="+mn-ea"/>
                <a:ea typeface="+mn-ea"/>
              </a:rPr>
              <a:t>层的，</a:t>
            </a:r>
            <a:r>
              <a:rPr kumimoji="1" lang="en-US" altLang="zh-CN" sz="2000" b="1" dirty="0">
                <a:latin typeface="+mn-ea"/>
                <a:ea typeface="+mn-ea"/>
              </a:rPr>
              <a:t>16-16-32-64</a:t>
            </a:r>
            <a:r>
              <a:rPr kumimoji="1" lang="zh-CN" altLang="en-US" sz="2000" b="1" dirty="0">
                <a:latin typeface="+mn-ea"/>
                <a:ea typeface="+mn-ea"/>
              </a:rPr>
              <a:t>的</a:t>
            </a:r>
            <a:r>
              <a:rPr kumimoji="1" lang="en-US" altLang="zh-CN" sz="2000" b="1" dirty="0">
                <a:latin typeface="+mn-ea"/>
                <a:ea typeface="+mn-ea"/>
              </a:rPr>
              <a:t>MCN</a:t>
            </a:r>
            <a:r>
              <a:rPr kumimoji="1" lang="zh-CN" altLang="en-US" sz="2000" b="1" dirty="0">
                <a:latin typeface="+mn-ea"/>
                <a:ea typeface="+mn-ea"/>
              </a:rPr>
              <a:t>，在</a:t>
            </a:r>
            <a:r>
              <a:rPr kumimoji="1" lang="en-US" altLang="zh-CN" sz="2000" b="1" dirty="0" err="1">
                <a:latin typeface="+mn-ea"/>
                <a:ea typeface="+mn-ea"/>
              </a:rPr>
              <a:t>cifar</a:t>
            </a:r>
            <a:r>
              <a:rPr kumimoji="1" lang="zh-CN" altLang="en-US" sz="2000" b="1" dirty="0">
                <a:latin typeface="+mn-ea"/>
                <a:ea typeface="+mn-ea"/>
              </a:rPr>
              <a:t>数据集上测试的</a:t>
            </a:r>
          </a:p>
        </p:txBody>
      </p:sp>
      <p:sp>
        <p:nvSpPr>
          <p:cNvPr id="4" name="幻灯片编号占位符 3"/>
          <p:cNvSpPr>
            <a:spLocks noGrp="1"/>
          </p:cNvSpPr>
          <p:nvPr>
            <p:ph type="sldNum" sz="quarter" idx="10"/>
          </p:nvPr>
        </p:nvSpPr>
        <p:spPr/>
        <p:txBody>
          <a:bodyPr/>
          <a:lstStyle/>
          <a:p>
            <a:fld id="{1E0181AF-7764-4C55-A8A4-C8EF8D29F5E7}" type="slidenum">
              <a:rPr lang="zh-CN" altLang="en-US" smtClean="0"/>
              <a:t>17</a:t>
            </a:fld>
            <a:endParaRPr lang="zh-CN" altLang="en-US"/>
          </a:p>
        </p:txBody>
      </p:sp>
    </p:spTree>
    <p:extLst>
      <p:ext uri="{BB962C8B-B14F-4D97-AF65-F5344CB8AC3E}">
        <p14:creationId xmlns:p14="http://schemas.microsoft.com/office/powerpoint/2010/main" val="1556328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2000" b="1" dirty="0">
                <a:latin typeface="+mn-ea"/>
                <a:ea typeface="+mn-ea"/>
              </a:rPr>
              <a:t>重点：未二值化和二值化后，性能下降比较小，</a:t>
            </a:r>
            <a:endParaRPr kumimoji="1" lang="en-US" altLang="zh-CN" sz="2000" b="1" dirty="0">
              <a:latin typeface="+mn-ea"/>
              <a:ea typeface="+mn-ea"/>
            </a:endParaRPr>
          </a:p>
          <a:p>
            <a:r>
              <a:rPr kumimoji="1" lang="zh-CN" altLang="en-US" sz="2000" b="1" baseline="0" dirty="0">
                <a:latin typeface="+mn-ea"/>
                <a:ea typeface="+mn-ea"/>
              </a:rPr>
              <a:t>      与</a:t>
            </a:r>
            <a:r>
              <a:rPr kumimoji="1" lang="en-US" altLang="zh-CN" sz="2000" b="1" baseline="0" dirty="0">
                <a:latin typeface="+mn-ea"/>
                <a:ea typeface="+mn-ea"/>
              </a:rPr>
              <a:t>LBCNN</a:t>
            </a:r>
            <a:r>
              <a:rPr kumimoji="1" lang="zh-CN" altLang="en-US" sz="2000" b="1" baseline="0" dirty="0">
                <a:latin typeface="+mn-ea"/>
                <a:ea typeface="+mn-ea"/>
              </a:rPr>
              <a:t>之间的参数量对比</a:t>
            </a:r>
            <a:endParaRPr kumimoji="1" lang="zh-CN" altLang="en-US" sz="2000" b="1" dirty="0">
              <a:latin typeface="+mn-ea"/>
              <a:ea typeface="+mn-ea"/>
            </a:endParaRPr>
          </a:p>
        </p:txBody>
      </p:sp>
      <p:sp>
        <p:nvSpPr>
          <p:cNvPr id="4" name="幻灯片编号占位符 3"/>
          <p:cNvSpPr>
            <a:spLocks noGrp="1"/>
          </p:cNvSpPr>
          <p:nvPr>
            <p:ph type="sldNum" sz="quarter" idx="10"/>
          </p:nvPr>
        </p:nvSpPr>
        <p:spPr/>
        <p:txBody>
          <a:bodyPr/>
          <a:lstStyle/>
          <a:p>
            <a:fld id="{1E0181AF-7764-4C55-A8A4-C8EF8D29F5E7}" type="slidenum">
              <a:rPr lang="zh-CN" altLang="en-US" smtClean="0"/>
              <a:t>18</a:t>
            </a:fld>
            <a:endParaRPr lang="zh-CN" altLang="en-US"/>
          </a:p>
        </p:txBody>
      </p:sp>
    </p:spTree>
    <p:extLst>
      <p:ext uri="{BB962C8B-B14F-4D97-AF65-F5344CB8AC3E}">
        <p14:creationId xmlns:p14="http://schemas.microsoft.com/office/powerpoint/2010/main" val="1461674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3600" b="1" dirty="0"/>
              <a:t>加入网络结构，</a:t>
            </a:r>
            <a:r>
              <a:rPr kumimoji="1" lang="en-US" altLang="zh-CN" sz="3600" b="1" dirty="0"/>
              <a:t>MNIST</a:t>
            </a:r>
            <a:r>
              <a:rPr kumimoji="1" lang="zh-CN" altLang="en-US" sz="3600" b="1" dirty="0"/>
              <a:t>上的结构是宽度是</a:t>
            </a:r>
            <a:r>
              <a:rPr kumimoji="1" lang="en-US" altLang="zh-CN" sz="3600" b="1" dirty="0"/>
              <a:t>20-40-60-80</a:t>
            </a:r>
            <a:r>
              <a:rPr kumimoji="1" lang="zh-CN" altLang="en-US" sz="3600" b="1" dirty="0"/>
              <a:t>的</a:t>
            </a:r>
            <a:r>
              <a:rPr kumimoji="1" lang="en-US" altLang="zh-CN" sz="3600" b="1" dirty="0"/>
              <a:t>4</a:t>
            </a:r>
            <a:r>
              <a:rPr kumimoji="1" lang="zh-CN" altLang="en-US" sz="3600" b="1" dirty="0"/>
              <a:t>层的</a:t>
            </a:r>
            <a:r>
              <a:rPr kumimoji="1" lang="en-US" altLang="zh-CN" sz="3600" b="1" dirty="0"/>
              <a:t>MCN</a:t>
            </a:r>
          </a:p>
          <a:p>
            <a:r>
              <a:rPr kumimoji="1" lang="en-US" altLang="zh-CN" sz="3600" b="1" dirty="0"/>
              <a:t>SVHN</a:t>
            </a:r>
            <a:r>
              <a:rPr kumimoji="1" lang="zh-CN" altLang="en-US" sz="3600" b="1" dirty="0"/>
              <a:t>上结构是</a:t>
            </a:r>
            <a:r>
              <a:rPr kumimoji="1" lang="en-US" altLang="zh-CN" sz="3600" b="1" dirty="0"/>
              <a:t>28</a:t>
            </a:r>
            <a:r>
              <a:rPr kumimoji="1" lang="zh-CN" altLang="en-US" sz="3600" b="1" dirty="0"/>
              <a:t>层的基于</a:t>
            </a:r>
            <a:r>
              <a:rPr kumimoji="1" lang="en-US" altLang="zh-CN" sz="3600" b="1" dirty="0" err="1"/>
              <a:t>wideresnet</a:t>
            </a:r>
            <a:r>
              <a:rPr kumimoji="1" lang="zh-CN" altLang="en-US" sz="3600" b="1" dirty="0"/>
              <a:t>结构的</a:t>
            </a:r>
            <a:r>
              <a:rPr kumimoji="1" lang="en-US" altLang="zh-CN" sz="3600" b="1" dirty="0"/>
              <a:t>MCN,</a:t>
            </a:r>
            <a:r>
              <a:rPr kumimoji="1" lang="zh-CN" altLang="en-US" sz="3600" b="1" dirty="0"/>
              <a:t> </a:t>
            </a:r>
            <a:r>
              <a:rPr kumimoji="1" lang="en-US" altLang="zh-CN" sz="3600" b="1" dirty="0"/>
              <a:t>stage</a:t>
            </a:r>
            <a:r>
              <a:rPr kumimoji="1" lang="zh-CN" altLang="en-US" sz="3600" b="1" dirty="0"/>
              <a:t>设置为</a:t>
            </a:r>
            <a:r>
              <a:rPr kumimoji="1" lang="en-US" altLang="zh-CN" sz="3600" b="1" dirty="0"/>
              <a:t>64-64-128-256</a:t>
            </a:r>
          </a:p>
          <a:p>
            <a:r>
              <a:rPr kumimoji="1" lang="en-US" altLang="zh-CN" sz="3600" b="1" dirty="0"/>
              <a:t>CIFAR10/100</a:t>
            </a:r>
            <a:r>
              <a:rPr kumimoji="1" lang="zh-CN" altLang="en-US" sz="3600" b="1" dirty="0"/>
              <a:t>上的结构类似于</a:t>
            </a:r>
            <a:r>
              <a:rPr kumimoji="1" lang="en-US" altLang="zh-CN" sz="3600" b="1" dirty="0"/>
              <a:t>SVHN</a:t>
            </a:r>
            <a:r>
              <a:rPr kumimoji="1" lang="zh-CN" altLang="en-US" sz="3600" b="1" dirty="0"/>
              <a:t>，不同的是深度为</a:t>
            </a:r>
            <a:r>
              <a:rPr kumimoji="1" lang="en-US" altLang="zh-CN" sz="3600" b="1" dirty="0"/>
              <a:t>34</a:t>
            </a:r>
            <a:r>
              <a:rPr kumimoji="1" lang="zh-CN" altLang="en-US" sz="3600" b="1" dirty="0"/>
              <a:t>层</a:t>
            </a:r>
          </a:p>
        </p:txBody>
      </p:sp>
      <p:sp>
        <p:nvSpPr>
          <p:cNvPr id="4" name="幻灯片编号占位符 3"/>
          <p:cNvSpPr>
            <a:spLocks noGrp="1"/>
          </p:cNvSpPr>
          <p:nvPr>
            <p:ph type="sldNum" sz="quarter" idx="10"/>
          </p:nvPr>
        </p:nvSpPr>
        <p:spPr/>
        <p:txBody>
          <a:bodyPr/>
          <a:lstStyle/>
          <a:p>
            <a:fld id="{1E0181AF-7764-4C55-A8A4-C8EF8D29F5E7}" type="slidenum">
              <a:rPr lang="zh-CN" altLang="en-US" smtClean="0"/>
              <a:t>19</a:t>
            </a:fld>
            <a:endParaRPr lang="zh-CN" altLang="en-US"/>
          </a:p>
        </p:txBody>
      </p:sp>
    </p:spTree>
    <p:extLst>
      <p:ext uri="{BB962C8B-B14F-4D97-AF65-F5344CB8AC3E}">
        <p14:creationId xmlns:p14="http://schemas.microsoft.com/office/powerpoint/2010/main" val="2383267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imagenet</a:t>
            </a:r>
            <a:r>
              <a:rPr kumimoji="1" lang="zh-CN" altLang="en-US" dirty="0"/>
              <a:t>上的网络结构是基于</a:t>
            </a:r>
            <a:r>
              <a:rPr kumimoji="1" lang="en-US" altLang="zh-CN" dirty="0" err="1"/>
              <a:t>Wideresnet</a:t>
            </a:r>
            <a:r>
              <a:rPr kumimoji="1" lang="zh-CN" altLang="en-US" dirty="0"/>
              <a:t>的</a:t>
            </a:r>
            <a:r>
              <a:rPr kumimoji="1" lang="en-US" altLang="zh-CN" dirty="0"/>
              <a:t>34</a:t>
            </a:r>
            <a:r>
              <a:rPr kumimoji="1" lang="zh-CN" altLang="en-US" dirty="0"/>
              <a:t>层的网络，</a:t>
            </a:r>
            <a:r>
              <a:rPr kumimoji="1" lang="en-US" altLang="zh-CN" dirty="0"/>
              <a:t>stage</a:t>
            </a:r>
            <a:r>
              <a:rPr kumimoji="1" lang="zh-CN" altLang="en-US" dirty="0"/>
              <a:t>是</a:t>
            </a:r>
            <a:r>
              <a:rPr kumimoji="1" lang="en-US" altLang="zh-CN" dirty="0"/>
              <a:t>32-64-128-256 </a:t>
            </a:r>
            <a:r>
              <a:rPr lang="en-US" altLang="zh-CN" sz="1200" b="0" i="0" u="none" strike="noStrike" kern="1200" dirty="0" err="1">
                <a:solidFill>
                  <a:schemeClr val="tx1"/>
                </a:solidFill>
                <a:effectLst/>
                <a:latin typeface="+mn-lt"/>
                <a:ea typeface="+mn-ea"/>
                <a:cs typeface="+mn-cs"/>
              </a:rPr>
              <a:t>mageNet</a:t>
            </a:r>
            <a:r>
              <a:rPr lang="zh-CN" altLang="en-US" sz="1200" b="0" i="0" u="none" strike="noStrike" kern="1200" dirty="0">
                <a:solidFill>
                  <a:schemeClr val="tx1"/>
                </a:solidFill>
                <a:effectLst/>
                <a:latin typeface="+mn-lt"/>
                <a:ea typeface="+mn-ea"/>
                <a:cs typeface="+mn-cs"/>
              </a:rPr>
              <a:t>项目是一个用于视觉对象识别软件研究的大型可视化数据库。超过</a:t>
            </a:r>
            <a:r>
              <a:rPr lang="en-US" altLang="zh-CN" sz="1200" b="0" i="0" u="none" strike="noStrike" kern="1200" dirty="0">
                <a:solidFill>
                  <a:schemeClr val="tx1"/>
                </a:solidFill>
                <a:effectLst/>
                <a:latin typeface="+mn-lt"/>
                <a:ea typeface="+mn-ea"/>
                <a:cs typeface="+mn-cs"/>
              </a:rPr>
              <a:t>1400</a:t>
            </a:r>
            <a:r>
              <a:rPr lang="zh-CN" altLang="en-US" sz="1200" b="0" i="0" u="none" strike="noStrike" kern="1200" dirty="0">
                <a:solidFill>
                  <a:schemeClr val="tx1"/>
                </a:solidFill>
                <a:effectLst/>
                <a:latin typeface="+mn-lt"/>
                <a:ea typeface="+mn-ea"/>
                <a:cs typeface="+mn-cs"/>
              </a:rPr>
              <a:t>万的图像</a:t>
            </a:r>
            <a:r>
              <a:rPr lang="en-US" altLang="zh-CN" sz="1200" b="0" i="0" u="none" strike="noStrike" kern="1200" dirty="0">
                <a:solidFill>
                  <a:schemeClr val="tx1"/>
                </a:solidFill>
                <a:effectLst/>
                <a:latin typeface="+mn-lt"/>
                <a:ea typeface="+mn-ea"/>
                <a:cs typeface="+mn-cs"/>
              </a:rPr>
              <a:t>URL</a:t>
            </a:r>
            <a:r>
              <a:rPr lang="zh-CN" altLang="en-US" sz="1200" b="0" i="0" u="none" strike="noStrike" kern="1200" dirty="0">
                <a:solidFill>
                  <a:schemeClr val="tx1"/>
                </a:solidFill>
                <a:effectLst/>
                <a:latin typeface="+mn-lt"/>
                <a:ea typeface="+mn-ea"/>
                <a:cs typeface="+mn-cs"/>
              </a:rPr>
              <a:t>被</a:t>
            </a:r>
            <a:r>
              <a:rPr lang="en-US" altLang="zh-CN" sz="1200" b="0" i="0" u="none" strike="noStrike" kern="1200" dirty="0">
                <a:solidFill>
                  <a:schemeClr val="tx1"/>
                </a:solidFill>
                <a:effectLst/>
                <a:latin typeface="+mn-lt"/>
                <a:ea typeface="+mn-ea"/>
                <a:cs typeface="+mn-cs"/>
              </a:rPr>
              <a:t>ImageNet</a:t>
            </a:r>
            <a:r>
              <a:rPr lang="zh-CN" altLang="en-US" sz="1200" b="0" i="0" u="none" strike="noStrike" kern="1200" dirty="0">
                <a:solidFill>
                  <a:schemeClr val="tx1"/>
                </a:solidFill>
                <a:effectLst/>
                <a:latin typeface="+mn-lt"/>
                <a:ea typeface="+mn-ea"/>
                <a:cs typeface="+mn-cs"/>
              </a:rPr>
              <a:t>手动注释，以指示图片中的对象</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在至少一百万个图像中，还提供了边界框。</a:t>
            </a:r>
            <a:r>
              <a:rPr lang="en-US" altLang="zh-CN" sz="1200" b="0" i="0" u="none" strike="noStrike" kern="1200" dirty="0">
                <a:solidFill>
                  <a:schemeClr val="tx1"/>
                </a:solidFill>
                <a:effectLst/>
                <a:latin typeface="+mn-lt"/>
                <a:ea typeface="+mn-ea"/>
                <a:cs typeface="+mn-cs"/>
              </a:rPr>
              <a:t>ImageNet</a:t>
            </a:r>
            <a:r>
              <a:rPr lang="zh-CN" altLang="en-US" sz="1200" b="0" i="0" u="none" strike="noStrike" kern="1200" dirty="0">
                <a:solidFill>
                  <a:schemeClr val="tx1"/>
                </a:solidFill>
                <a:effectLst/>
                <a:latin typeface="+mn-lt"/>
                <a:ea typeface="+mn-ea"/>
                <a:cs typeface="+mn-cs"/>
              </a:rPr>
              <a:t>包含</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万多个类别</a:t>
            </a:r>
            <a:r>
              <a:rPr lang="en-US" altLang="zh-CN" sz="1200" b="0" i="0" u="none" strike="noStrike" kern="1200" dirty="0">
                <a:solidFill>
                  <a:schemeClr val="tx1"/>
                </a:solidFill>
                <a:effectLst/>
                <a:latin typeface="+mn-lt"/>
                <a:ea typeface="+mn-ea"/>
                <a:cs typeface="+mn-cs"/>
              </a:rPr>
              <a:t>; [2]</a:t>
            </a:r>
            <a:r>
              <a:rPr lang="zh-CN" altLang="en-US" sz="1200" b="0" i="0" u="none" strike="noStrike" kern="1200" dirty="0">
                <a:solidFill>
                  <a:schemeClr val="tx1"/>
                </a:solidFill>
                <a:effectLst/>
                <a:latin typeface="+mn-lt"/>
                <a:ea typeface="+mn-ea"/>
                <a:cs typeface="+mn-cs"/>
              </a:rPr>
              <a:t>一个典型的类别，如“气球”或“草莓”，包含数百个图像。第三方图像</a:t>
            </a:r>
            <a:r>
              <a:rPr lang="en-US" altLang="zh-CN" sz="1200" b="0" i="0" u="none" strike="noStrike" kern="1200" dirty="0">
                <a:solidFill>
                  <a:schemeClr val="tx1"/>
                </a:solidFill>
                <a:effectLst/>
                <a:latin typeface="+mn-lt"/>
                <a:ea typeface="+mn-ea"/>
                <a:cs typeface="+mn-cs"/>
              </a:rPr>
              <a:t>URL</a:t>
            </a:r>
            <a:r>
              <a:rPr lang="zh-CN" altLang="en-US" sz="1200" b="0" i="0" u="none" strike="noStrike" kern="1200" dirty="0">
                <a:solidFill>
                  <a:schemeClr val="tx1"/>
                </a:solidFill>
                <a:effectLst/>
                <a:latin typeface="+mn-lt"/>
                <a:ea typeface="+mn-ea"/>
                <a:cs typeface="+mn-cs"/>
              </a:rPr>
              <a:t>的注释数据库可以直接从</a:t>
            </a:r>
            <a:r>
              <a:rPr lang="en-US" altLang="zh-CN" sz="1200" b="0" i="0" u="none" strike="noStrike" kern="1200" dirty="0">
                <a:solidFill>
                  <a:schemeClr val="tx1"/>
                </a:solidFill>
                <a:effectLst/>
                <a:latin typeface="+mn-lt"/>
                <a:ea typeface="+mn-ea"/>
                <a:cs typeface="+mn-cs"/>
              </a:rPr>
              <a:t>ImageNet</a:t>
            </a:r>
            <a:r>
              <a:rPr lang="zh-CN" altLang="en-US" sz="1200" b="0" i="0" u="none" strike="noStrike" kern="1200" dirty="0">
                <a:solidFill>
                  <a:schemeClr val="tx1"/>
                </a:solidFill>
                <a:effectLst/>
                <a:latin typeface="+mn-lt"/>
                <a:ea typeface="+mn-ea"/>
                <a:cs typeface="+mn-cs"/>
              </a:rPr>
              <a:t>免费获得</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但是，实际的图像不属于</a:t>
            </a:r>
            <a:r>
              <a:rPr lang="en-US" altLang="zh-CN" sz="1200" b="0" i="0" u="none" strike="noStrike" kern="1200" dirty="0">
                <a:solidFill>
                  <a:schemeClr val="tx1"/>
                </a:solidFill>
                <a:effectLst/>
                <a:latin typeface="+mn-lt"/>
                <a:ea typeface="+mn-ea"/>
                <a:cs typeface="+mn-cs"/>
              </a:rPr>
              <a:t>ImageNet</a:t>
            </a:r>
            <a:r>
              <a:rPr lang="zh-CN" altLang="en-US" sz="1200" b="0" i="0" u="none" strike="noStrike" kern="1200" dirty="0">
                <a:solidFill>
                  <a:schemeClr val="tx1"/>
                </a:solidFill>
                <a:effectLst/>
                <a:latin typeface="+mn-lt"/>
                <a:ea typeface="+mn-ea"/>
                <a:cs typeface="+mn-cs"/>
              </a:rPr>
              <a:t>。自</a:t>
            </a:r>
            <a:r>
              <a:rPr lang="en-US" altLang="zh-CN" sz="1200" b="0" i="0" u="none" strike="noStrike" kern="1200" dirty="0">
                <a:solidFill>
                  <a:schemeClr val="tx1"/>
                </a:solidFill>
                <a:effectLst/>
                <a:latin typeface="+mn-lt"/>
                <a:ea typeface="+mn-ea"/>
                <a:cs typeface="+mn-cs"/>
              </a:rPr>
              <a:t>2010</a:t>
            </a:r>
            <a:r>
              <a:rPr lang="zh-CN" altLang="en-US" sz="1200" b="0" i="0" u="none" strike="noStrike" kern="1200" dirty="0">
                <a:solidFill>
                  <a:schemeClr val="tx1"/>
                </a:solidFill>
                <a:effectLst/>
                <a:latin typeface="+mn-lt"/>
                <a:ea typeface="+mn-ea"/>
                <a:cs typeface="+mn-cs"/>
              </a:rPr>
              <a:t>年以来，</a:t>
            </a:r>
            <a:r>
              <a:rPr lang="en-US" altLang="zh-CN" sz="1200" b="0" i="0" u="none" strike="noStrike" kern="1200" dirty="0">
                <a:solidFill>
                  <a:schemeClr val="tx1"/>
                </a:solidFill>
                <a:effectLst/>
                <a:latin typeface="+mn-lt"/>
                <a:ea typeface="+mn-ea"/>
                <a:cs typeface="+mn-cs"/>
              </a:rPr>
              <a:t>ImageNet</a:t>
            </a:r>
            <a:r>
              <a:rPr lang="zh-CN" altLang="en-US" sz="1200" b="0" i="0" u="none" strike="noStrike" kern="1200" dirty="0">
                <a:solidFill>
                  <a:schemeClr val="tx1"/>
                </a:solidFill>
                <a:effectLst/>
                <a:latin typeface="+mn-lt"/>
                <a:ea typeface="+mn-ea"/>
                <a:cs typeface="+mn-cs"/>
              </a:rPr>
              <a:t>项目每年举办一次软件比赛，即</a:t>
            </a:r>
            <a:r>
              <a:rPr lang="en-US" altLang="zh-CN" sz="1200" b="0" i="0" u="none" strike="noStrike" kern="1200" dirty="0">
                <a:solidFill>
                  <a:schemeClr val="tx1"/>
                </a:solidFill>
                <a:effectLst/>
                <a:latin typeface="+mn-lt"/>
                <a:ea typeface="+mn-ea"/>
                <a:cs typeface="+mn-cs"/>
              </a:rPr>
              <a:t>ImageNet</a:t>
            </a:r>
            <a:r>
              <a:rPr lang="zh-CN" altLang="en-US" sz="1200" b="0" i="0" u="none" strike="noStrike" kern="1200" dirty="0">
                <a:solidFill>
                  <a:schemeClr val="tx1"/>
                </a:solidFill>
                <a:effectLst/>
                <a:latin typeface="+mn-lt"/>
                <a:ea typeface="+mn-ea"/>
                <a:cs typeface="+mn-cs"/>
              </a:rPr>
              <a:t>大规模视觉识别挑战赛（</a:t>
            </a:r>
            <a:r>
              <a:rPr lang="en-US" altLang="zh-CN" sz="1200" b="0" i="0" u="none" strike="noStrike" kern="1200" dirty="0">
                <a:solidFill>
                  <a:schemeClr val="tx1"/>
                </a:solidFill>
                <a:effectLst/>
                <a:latin typeface="+mn-lt"/>
                <a:ea typeface="+mn-ea"/>
                <a:cs typeface="+mn-cs"/>
              </a:rPr>
              <a:t>ILSVRC</a:t>
            </a:r>
            <a:r>
              <a:rPr lang="zh-CN" altLang="en-US" sz="1200" b="0" i="0" u="none" strike="noStrike" kern="1200" dirty="0">
                <a:solidFill>
                  <a:schemeClr val="tx1"/>
                </a:solidFill>
                <a:effectLst/>
                <a:latin typeface="+mn-lt"/>
                <a:ea typeface="+mn-ea"/>
                <a:cs typeface="+mn-cs"/>
              </a:rPr>
              <a:t>），软件程序竞相正确分类检测物体和场景。 </a:t>
            </a:r>
            <a:r>
              <a:rPr lang="en-US" altLang="zh-CN" sz="1200" b="0" i="0" u="none" strike="noStrike" kern="1200" dirty="0">
                <a:solidFill>
                  <a:schemeClr val="tx1"/>
                </a:solidFill>
                <a:effectLst/>
                <a:latin typeface="+mn-lt"/>
                <a:ea typeface="+mn-ea"/>
                <a:cs typeface="+mn-cs"/>
              </a:rPr>
              <a:t>ImageNet</a:t>
            </a:r>
            <a:r>
              <a:rPr lang="zh-CN" altLang="en-US" sz="1200" b="0" i="0" u="none" strike="noStrike" kern="1200" dirty="0">
                <a:solidFill>
                  <a:schemeClr val="tx1"/>
                </a:solidFill>
                <a:effectLst/>
                <a:latin typeface="+mn-lt"/>
                <a:ea typeface="+mn-ea"/>
                <a:cs typeface="+mn-cs"/>
              </a:rPr>
              <a:t>挑战使用了一个“修剪”的</a:t>
            </a:r>
            <a:r>
              <a:rPr lang="en-US" altLang="zh-CN" sz="1200" b="0" i="0" u="none" strike="noStrike" kern="1200" dirty="0">
                <a:solidFill>
                  <a:schemeClr val="tx1"/>
                </a:solidFill>
                <a:effectLst/>
                <a:latin typeface="+mn-lt"/>
                <a:ea typeface="+mn-ea"/>
                <a:cs typeface="+mn-cs"/>
              </a:rPr>
              <a:t>1000</a:t>
            </a:r>
            <a:r>
              <a:rPr lang="zh-CN" altLang="en-US" sz="1200" b="0" i="0" u="none" strike="noStrike" kern="1200" dirty="0">
                <a:solidFill>
                  <a:schemeClr val="tx1"/>
                </a:solidFill>
                <a:effectLst/>
                <a:latin typeface="+mn-lt"/>
                <a:ea typeface="+mn-ea"/>
                <a:cs typeface="+mn-cs"/>
              </a:rPr>
              <a:t>个非重叠类的列表。</a:t>
            </a:r>
            <a:r>
              <a:rPr lang="en-US" altLang="zh-CN" sz="1200" b="0" i="0" u="none" strike="noStrike" kern="1200" dirty="0">
                <a:solidFill>
                  <a:schemeClr val="tx1"/>
                </a:solidFill>
                <a:effectLst/>
                <a:latin typeface="+mn-lt"/>
                <a:ea typeface="+mn-ea"/>
                <a:cs typeface="+mn-cs"/>
              </a:rPr>
              <a:t>2012</a:t>
            </a:r>
            <a:r>
              <a:rPr lang="zh-CN" altLang="en-US" sz="1200" b="0" i="0" u="none" strike="noStrike" kern="1200" dirty="0">
                <a:solidFill>
                  <a:schemeClr val="tx1"/>
                </a:solidFill>
                <a:effectLst/>
                <a:latin typeface="+mn-lt"/>
                <a:ea typeface="+mn-ea"/>
                <a:cs typeface="+mn-cs"/>
              </a:rPr>
              <a:t>年在解决</a:t>
            </a:r>
            <a:r>
              <a:rPr lang="en-US" altLang="zh-CN" sz="1200" b="0" i="0" u="none" strike="noStrike" kern="1200" dirty="0">
                <a:solidFill>
                  <a:schemeClr val="tx1"/>
                </a:solidFill>
                <a:effectLst/>
                <a:latin typeface="+mn-lt"/>
                <a:ea typeface="+mn-ea"/>
                <a:cs typeface="+mn-cs"/>
              </a:rPr>
              <a:t>ImageNet</a:t>
            </a:r>
            <a:r>
              <a:rPr lang="zh-CN" altLang="en-US" sz="1200" b="0" i="0" u="none" strike="noStrike" kern="1200" dirty="0">
                <a:solidFill>
                  <a:schemeClr val="tx1"/>
                </a:solidFill>
                <a:effectLst/>
                <a:latin typeface="+mn-lt"/>
                <a:ea typeface="+mn-ea"/>
                <a:cs typeface="+mn-cs"/>
              </a:rPr>
              <a:t>挑战方面取得了巨大的突破，被广泛认为是</a:t>
            </a:r>
            <a:r>
              <a:rPr lang="en-US" altLang="zh-CN" sz="1200" b="0" i="0" u="none" strike="noStrike" kern="1200" dirty="0">
                <a:solidFill>
                  <a:schemeClr val="tx1"/>
                </a:solidFill>
                <a:effectLst/>
                <a:latin typeface="+mn-lt"/>
                <a:ea typeface="+mn-ea"/>
                <a:cs typeface="+mn-cs"/>
              </a:rPr>
              <a:t>2010</a:t>
            </a:r>
            <a:r>
              <a:rPr lang="zh-CN" altLang="en-US" sz="1200" b="0" i="0" u="none" strike="noStrike" kern="1200">
                <a:solidFill>
                  <a:schemeClr val="tx1"/>
                </a:solidFill>
                <a:effectLst/>
                <a:latin typeface="+mn-lt"/>
                <a:ea typeface="+mn-ea"/>
                <a:cs typeface="+mn-cs"/>
              </a:rPr>
              <a:t>年的深度学习革命的开始。</a:t>
            </a:r>
            <a:endParaRPr kumimoji="1" lang="zh-CN" altLang="en-US" dirty="0"/>
          </a:p>
        </p:txBody>
      </p:sp>
      <p:sp>
        <p:nvSpPr>
          <p:cNvPr id="4" name="幻灯片编号占位符 3"/>
          <p:cNvSpPr>
            <a:spLocks noGrp="1"/>
          </p:cNvSpPr>
          <p:nvPr>
            <p:ph type="sldNum" sz="quarter" idx="10"/>
          </p:nvPr>
        </p:nvSpPr>
        <p:spPr/>
        <p:txBody>
          <a:bodyPr/>
          <a:lstStyle/>
          <a:p>
            <a:fld id="{1E0181AF-7764-4C55-A8A4-C8EF8D29F5E7}" type="slidenum">
              <a:rPr lang="zh-CN" altLang="en-US" smtClean="0"/>
              <a:t>20</a:t>
            </a:fld>
            <a:endParaRPr lang="zh-CN" altLang="en-US"/>
          </a:p>
        </p:txBody>
      </p:sp>
    </p:spTree>
    <p:extLst>
      <p:ext uri="{BB962C8B-B14F-4D97-AF65-F5344CB8AC3E}">
        <p14:creationId xmlns:p14="http://schemas.microsoft.com/office/powerpoint/2010/main" val="2991065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question is why we need 1 bit convolution. Convolution can be represented as a matrix multiplication operation. These can be quite expensive to implement and require many logic gates. This translates to requiring greater die area and also more power consumption.</a:t>
            </a:r>
          </a:p>
          <a:p>
            <a:endParaRPr lang="en-US" altLang="zh-CN" dirty="0"/>
          </a:p>
          <a:p>
            <a:r>
              <a:rPr lang="en-US" altLang="zh-CN" dirty="0"/>
              <a:t>So what happens in today, where we have so many edge devices – ranging from cellphones and watches to drones and glasses? These devices are much more limited in terms of size, power budget &amp; memory capacity. Some of them cannot implement floating point operations efficiently.</a:t>
            </a:r>
          </a:p>
          <a:p>
            <a:endParaRPr lang="en-US" altLang="zh-CN" dirty="0"/>
          </a:p>
          <a:p>
            <a:r>
              <a:rPr lang="en-US" altLang="zh-CN" dirty="0"/>
              <a:t>In order to solve</a:t>
            </a:r>
            <a:r>
              <a:rPr lang="en-US" altLang="zh-CN" baseline="0" dirty="0"/>
              <a:t> </a:t>
            </a:r>
            <a:r>
              <a:rPr lang="en-US" altLang="zh-CN" dirty="0"/>
              <a:t>this problem, researchers started exploring CNNs which used lower precision activations and weights. As reported in XNOR-Net, 1-bit convolution can be 58 times faster and 32 times memory saving than traditional convolution.</a:t>
            </a:r>
            <a:endParaRPr lang="zh-CN" altLang="en-US" dirty="0"/>
          </a:p>
        </p:txBody>
      </p:sp>
      <p:sp>
        <p:nvSpPr>
          <p:cNvPr id="4" name="灯片编号占位符 3"/>
          <p:cNvSpPr>
            <a:spLocks noGrp="1"/>
          </p:cNvSpPr>
          <p:nvPr>
            <p:ph type="sldNum" sz="quarter" idx="10"/>
          </p:nvPr>
        </p:nvSpPr>
        <p:spPr/>
        <p:txBody>
          <a:bodyPr/>
          <a:lstStyle/>
          <a:p>
            <a:fld id="{57C6842D-8E9C-465F-A213-FBC16D039B10}" type="slidenum">
              <a:rPr lang="zh-CN" altLang="en-US" smtClean="0"/>
              <a:t>21</a:t>
            </a:fld>
            <a:endParaRPr lang="zh-CN" altLang="en-US"/>
          </a:p>
        </p:txBody>
      </p:sp>
    </p:spTree>
    <p:extLst>
      <p:ext uri="{BB962C8B-B14F-4D97-AF65-F5344CB8AC3E}">
        <p14:creationId xmlns:p14="http://schemas.microsoft.com/office/powerpoint/2010/main" val="1082238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take a toy example to explain how it works. Dot product of 1-bit operands can be achieved by </a:t>
            </a:r>
            <a:r>
              <a:rPr lang="en-US" altLang="zh-CN" dirty="0" err="1"/>
              <a:t>bitcount</a:t>
            </a:r>
            <a:r>
              <a:rPr lang="en-US" altLang="zh-CN" dirty="0"/>
              <a:t> and XNOR operation, which is quite efficient. Given two number A and B, here 0 represents -1. If we use traditional product, the result will be minus 3. But we can first calculate</a:t>
            </a:r>
            <a:r>
              <a:rPr lang="en-US" altLang="zh-CN" baseline="0" dirty="0"/>
              <a:t> </a:t>
            </a:r>
            <a:r>
              <a:rPr lang="en-US" altLang="zh-CN" dirty="0"/>
              <a:t>the XNOR of A and B, and then use </a:t>
            </a:r>
            <a:r>
              <a:rPr lang="en-US" altLang="zh-CN" dirty="0" err="1"/>
              <a:t>bitcount</a:t>
            </a:r>
            <a:r>
              <a:rPr lang="en-US" altLang="zh-CN" dirty="0"/>
              <a:t> to get the final result, which is also minus 3.</a:t>
            </a:r>
          </a:p>
          <a:p>
            <a:endParaRPr lang="zh-CN" altLang="en-US" dirty="0"/>
          </a:p>
        </p:txBody>
      </p:sp>
      <p:sp>
        <p:nvSpPr>
          <p:cNvPr id="4" name="灯片编号占位符 3"/>
          <p:cNvSpPr>
            <a:spLocks noGrp="1"/>
          </p:cNvSpPr>
          <p:nvPr>
            <p:ph type="sldNum" sz="quarter" idx="10"/>
          </p:nvPr>
        </p:nvSpPr>
        <p:spPr/>
        <p:txBody>
          <a:bodyPr/>
          <a:lstStyle/>
          <a:p>
            <a:fld id="{57C6842D-8E9C-465F-A213-FBC16D039B10}" type="slidenum">
              <a:rPr lang="zh-CN" altLang="en-US" smtClean="0"/>
              <a:t>22</a:t>
            </a:fld>
            <a:endParaRPr lang="zh-CN" altLang="en-US"/>
          </a:p>
        </p:txBody>
      </p:sp>
    </p:spTree>
    <p:extLst>
      <p:ext uri="{BB962C8B-B14F-4D97-AF65-F5344CB8AC3E}">
        <p14:creationId xmlns:p14="http://schemas.microsoft.com/office/powerpoint/2010/main" val="125661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for memory saving, usually floating number takes 32 bits and our 1-bit convolution takes only 1 at the same case. Of course, we cannot apply this method on traditional chips and specific AI chips need to be designed.</a:t>
            </a:r>
          </a:p>
          <a:p>
            <a:endParaRPr lang="zh-CN" altLang="en-US" dirty="0"/>
          </a:p>
        </p:txBody>
      </p:sp>
      <p:sp>
        <p:nvSpPr>
          <p:cNvPr id="4" name="灯片编号占位符 3"/>
          <p:cNvSpPr>
            <a:spLocks noGrp="1"/>
          </p:cNvSpPr>
          <p:nvPr>
            <p:ph type="sldNum" sz="quarter" idx="10"/>
          </p:nvPr>
        </p:nvSpPr>
        <p:spPr/>
        <p:txBody>
          <a:bodyPr/>
          <a:lstStyle/>
          <a:p>
            <a:fld id="{57C6842D-8E9C-465F-A213-FBC16D039B10}" type="slidenum">
              <a:rPr lang="zh-CN" altLang="en-US" smtClean="0"/>
              <a:t>23</a:t>
            </a:fld>
            <a:endParaRPr lang="zh-CN" altLang="en-US"/>
          </a:p>
        </p:txBody>
      </p:sp>
    </p:spTree>
    <p:extLst>
      <p:ext uri="{BB962C8B-B14F-4D97-AF65-F5344CB8AC3E}">
        <p14:creationId xmlns:p14="http://schemas.microsoft.com/office/powerpoint/2010/main" val="1858871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biggest problem in 1-bit CNNs is the non-differentiable sign function. In BNN, they treat it as a Hand </a:t>
            </a:r>
            <a:r>
              <a:rPr lang="en-US" altLang="zh-CN" dirty="0" err="1"/>
              <a:t>tanh</a:t>
            </a:r>
            <a:r>
              <a:rPr lang="en-US" altLang="zh-CN" dirty="0"/>
              <a:t> function. As a result, the gradient of it will be an indicator which is called STE or straight-through estimator. In the forward pass, both the weights and activations are </a:t>
            </a:r>
            <a:r>
              <a:rPr lang="en-US" altLang="zh-CN" dirty="0" err="1"/>
              <a:t>binarized</a:t>
            </a:r>
            <a:r>
              <a:rPr lang="en-US" altLang="zh-CN" dirty="0"/>
              <a:t> but they keep the backward pass full-precision.</a:t>
            </a:r>
          </a:p>
          <a:p>
            <a:endParaRPr lang="zh-CN" altLang="en-US" dirty="0"/>
          </a:p>
        </p:txBody>
      </p:sp>
      <p:sp>
        <p:nvSpPr>
          <p:cNvPr id="4" name="灯片编号占位符 3"/>
          <p:cNvSpPr>
            <a:spLocks noGrp="1"/>
          </p:cNvSpPr>
          <p:nvPr>
            <p:ph type="sldNum" sz="quarter" idx="10"/>
          </p:nvPr>
        </p:nvSpPr>
        <p:spPr/>
        <p:txBody>
          <a:bodyPr/>
          <a:lstStyle/>
          <a:p>
            <a:fld id="{57C6842D-8E9C-465F-A213-FBC16D039B10}" type="slidenum">
              <a:rPr lang="zh-CN" altLang="en-US" smtClean="0"/>
              <a:t>24</a:t>
            </a:fld>
            <a:endParaRPr lang="zh-CN" altLang="en-US"/>
          </a:p>
        </p:txBody>
      </p:sp>
    </p:spTree>
    <p:extLst>
      <p:ext uri="{BB962C8B-B14F-4D97-AF65-F5344CB8AC3E}">
        <p14:creationId xmlns:p14="http://schemas.microsoft.com/office/powerpoint/2010/main" val="58845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000" b="1" dirty="0">
                <a:solidFill>
                  <a:srgbClr val="002060"/>
                </a:solidFill>
                <a:latin typeface="KaiTi" charset="-122"/>
                <a:ea typeface="KaiTi" charset="-122"/>
                <a:cs typeface="KaiTi" charset="-122"/>
                <a:sym typeface="Wingdings" panose="05000000000000000000" pitchFamily="2" charset="2"/>
              </a:rPr>
              <a:t>当前深度神经网络的高性能依赖于大量的参数量和高性能的硬件设备</a:t>
            </a:r>
            <a:endParaRPr lang="en-US" altLang="zh-CN" sz="2000" b="1" dirty="0">
              <a:solidFill>
                <a:srgbClr val="002060"/>
              </a:solidFill>
              <a:latin typeface="KaiTi" charset="-122"/>
              <a:ea typeface="KaiTi" charset="-122"/>
              <a:cs typeface="KaiTi" charset="-122"/>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002060"/>
                </a:solidFill>
                <a:latin typeface="楷体" panose="02010609060101010101" pitchFamily="49" charset="-122"/>
                <a:ea typeface="楷体" panose="02010609060101010101" pitchFamily="49" charset="-122"/>
                <a:cs typeface="Times New Roman" pitchFamily="18" charset="0"/>
                <a:sym typeface="Wingdings" panose="05000000000000000000" pitchFamily="2" charset="2"/>
              </a:rPr>
              <a:t>近些年来智能便携设备越来越流行，比如嵌入式系统、用于人工智能的</a:t>
            </a:r>
            <a:r>
              <a:rPr lang="en-US" altLang="zh-CN" sz="2000" b="1" dirty="0">
                <a:solidFill>
                  <a:srgbClr val="002060"/>
                </a:solidFill>
                <a:latin typeface="楷体" panose="02010609060101010101" pitchFamily="49" charset="-122"/>
                <a:ea typeface="楷体" panose="02010609060101010101" pitchFamily="49" charset="-122"/>
                <a:cs typeface="Times New Roman" pitchFamily="18" charset="0"/>
                <a:sym typeface="Wingdings" panose="05000000000000000000" pitchFamily="2" charset="2"/>
              </a:rPr>
              <a:t>FPGA</a:t>
            </a:r>
            <a:r>
              <a:rPr lang="zh-CN" altLang="en-US" sz="2000" b="1" dirty="0">
                <a:solidFill>
                  <a:srgbClr val="002060"/>
                </a:solidFill>
                <a:latin typeface="楷体" panose="02010609060101010101" pitchFamily="49" charset="-122"/>
                <a:ea typeface="楷体" panose="02010609060101010101" pitchFamily="49" charset="-122"/>
                <a:cs typeface="Times New Roman" pitchFamily="18" charset="0"/>
                <a:sym typeface="Wingdings" panose="05000000000000000000" pitchFamily="2" charset="2"/>
              </a:rPr>
              <a:t>。</a:t>
            </a:r>
            <a:endParaRPr lang="en-US" altLang="zh-CN" sz="2000" b="1" dirty="0">
              <a:solidFill>
                <a:srgbClr val="002060"/>
              </a:solidFill>
              <a:latin typeface="楷体" panose="02010609060101010101" pitchFamily="49" charset="-122"/>
              <a:ea typeface="楷体" panose="02010609060101010101" pitchFamily="49" charset="-122"/>
              <a:cs typeface="Times New Roman" pitchFamily="18" charset="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002060"/>
                </a:solidFill>
                <a:latin typeface="楷体" panose="02010609060101010101" pitchFamily="49" charset="-122"/>
                <a:ea typeface="楷体" panose="02010609060101010101" pitchFamily="49" charset="-122"/>
                <a:cs typeface="Times New Roman" pitchFamily="18" charset="0"/>
                <a:sym typeface="Wingdings" panose="05000000000000000000" pitchFamily="2" charset="2"/>
              </a:rPr>
              <a:t>将深度学习中的高效方法应用于便携设备，将会显著提高设备上应用的性能。</a:t>
            </a:r>
            <a:endParaRPr lang="en-US" altLang="zh-CN" sz="2000" b="1" dirty="0">
              <a:solidFill>
                <a:srgbClr val="002060"/>
              </a:solidFill>
              <a:latin typeface="楷体" panose="02010609060101010101" pitchFamily="49" charset="-122"/>
              <a:ea typeface="楷体" panose="02010609060101010101" pitchFamily="49" charset="-122"/>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002060"/>
                </a:solidFill>
                <a:latin typeface="楷体" panose="02010609060101010101" pitchFamily="49" charset="-122"/>
                <a:ea typeface="楷体" panose="02010609060101010101" pitchFamily="49" charset="-122"/>
                <a:cs typeface="Times New Roman" pitchFamily="18" charset="0"/>
                <a:sym typeface="Wingdings" panose="05000000000000000000" pitchFamily="2" charset="2"/>
              </a:rPr>
              <a:t>然而智能便携设备的内存、电量、运算速度的条件限制都会成为将深度神经网络用于便携设备的挑战。</a:t>
            </a:r>
            <a:endParaRPr lang="en-US" altLang="zh-CN" sz="2000" b="1" dirty="0">
              <a:solidFill>
                <a:srgbClr val="002060"/>
              </a:solidFill>
              <a:latin typeface="楷体" panose="02010609060101010101" pitchFamily="49" charset="-122"/>
              <a:ea typeface="楷体" panose="02010609060101010101" pitchFamily="49" charset="-122"/>
              <a:cs typeface="Times New Roman" pitchFamily="18" charset="0"/>
            </a:endParaRPr>
          </a:p>
          <a:p>
            <a:endParaRPr kumimoji="1" lang="zh-CN" altLang="en-US" dirty="0"/>
          </a:p>
        </p:txBody>
      </p:sp>
      <p:sp>
        <p:nvSpPr>
          <p:cNvPr id="4" name="幻灯片编号占位符 3"/>
          <p:cNvSpPr>
            <a:spLocks noGrp="1"/>
          </p:cNvSpPr>
          <p:nvPr>
            <p:ph type="sldNum" sz="quarter" idx="10"/>
          </p:nvPr>
        </p:nvSpPr>
        <p:spPr/>
        <p:txBody>
          <a:bodyPr/>
          <a:lstStyle/>
          <a:p>
            <a:fld id="{1E0181AF-7764-4C55-A8A4-C8EF8D29F5E7}" type="slidenum">
              <a:rPr lang="zh-CN" altLang="en-US" smtClean="0"/>
              <a:t>4</a:t>
            </a:fld>
            <a:endParaRPr lang="zh-CN" altLang="en-US"/>
          </a:p>
        </p:txBody>
      </p:sp>
    </p:spTree>
    <p:extLst>
      <p:ext uri="{BB962C8B-B14F-4D97-AF65-F5344CB8AC3E}">
        <p14:creationId xmlns:p14="http://schemas.microsoft.com/office/powerpoint/2010/main" val="2335556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XNOR-Net, they add a scalar alpha and a matrix K to reconstruct the weight W and input I respectively. They take l1-norm of W as alpha, which is proved to be optimal and K is finally aborted.</a:t>
            </a:r>
          </a:p>
          <a:p>
            <a:endParaRPr lang="zh-CN" altLang="en-US" dirty="0"/>
          </a:p>
        </p:txBody>
      </p:sp>
      <p:sp>
        <p:nvSpPr>
          <p:cNvPr id="4" name="灯片编号占位符 3"/>
          <p:cNvSpPr>
            <a:spLocks noGrp="1"/>
          </p:cNvSpPr>
          <p:nvPr>
            <p:ph type="sldNum" sz="quarter" idx="10"/>
          </p:nvPr>
        </p:nvSpPr>
        <p:spPr/>
        <p:txBody>
          <a:bodyPr/>
          <a:lstStyle/>
          <a:p>
            <a:fld id="{57C6842D-8E9C-465F-A213-FBC16D039B10}" type="slidenum">
              <a:rPr lang="zh-CN" altLang="en-US" smtClean="0"/>
              <a:t>25</a:t>
            </a:fld>
            <a:endParaRPr lang="zh-CN" altLang="en-US"/>
          </a:p>
        </p:txBody>
      </p:sp>
    </p:spTree>
    <p:extLst>
      <p:ext uri="{BB962C8B-B14F-4D97-AF65-F5344CB8AC3E}">
        <p14:creationId xmlns:p14="http://schemas.microsoft.com/office/powerpoint/2010/main" val="300621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XNOR-Net, they add a scalar alpha and a matrix K to reconstruct the weight W and input I respectively. They take l1-norm of W as alpha, which is proved to be optimal and K is finally aborted.</a:t>
            </a:r>
          </a:p>
          <a:p>
            <a:endParaRPr lang="zh-CN" altLang="en-US" dirty="0"/>
          </a:p>
        </p:txBody>
      </p:sp>
      <p:sp>
        <p:nvSpPr>
          <p:cNvPr id="4" name="灯片编号占位符 3"/>
          <p:cNvSpPr>
            <a:spLocks noGrp="1"/>
          </p:cNvSpPr>
          <p:nvPr>
            <p:ph type="sldNum" sz="quarter" idx="10"/>
          </p:nvPr>
        </p:nvSpPr>
        <p:spPr/>
        <p:txBody>
          <a:bodyPr/>
          <a:lstStyle/>
          <a:p>
            <a:fld id="{57C6842D-8E9C-465F-A213-FBC16D039B10}" type="slidenum">
              <a:rPr lang="zh-CN" altLang="en-US" smtClean="0"/>
              <a:t>26</a:t>
            </a:fld>
            <a:endParaRPr lang="zh-CN" altLang="en-US"/>
          </a:p>
        </p:txBody>
      </p:sp>
    </p:spTree>
    <p:extLst>
      <p:ext uri="{BB962C8B-B14F-4D97-AF65-F5344CB8AC3E}">
        <p14:creationId xmlns:p14="http://schemas.microsoft.com/office/powerpoint/2010/main" val="3664480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ABC-Net, they use linear combination of multiple binary weight bases and multiple binary activations to achieve better results.</a:t>
            </a:r>
          </a:p>
          <a:p>
            <a:endParaRPr lang="zh-CN" altLang="en-US" dirty="0"/>
          </a:p>
        </p:txBody>
      </p:sp>
      <p:sp>
        <p:nvSpPr>
          <p:cNvPr id="4" name="灯片编号占位符 3"/>
          <p:cNvSpPr>
            <a:spLocks noGrp="1"/>
          </p:cNvSpPr>
          <p:nvPr>
            <p:ph type="sldNum" sz="quarter" idx="10"/>
          </p:nvPr>
        </p:nvSpPr>
        <p:spPr/>
        <p:txBody>
          <a:bodyPr/>
          <a:lstStyle/>
          <a:p>
            <a:fld id="{57C6842D-8E9C-465F-A213-FBC16D039B10}" type="slidenum">
              <a:rPr lang="zh-CN" altLang="en-US" smtClean="0"/>
              <a:t>27</a:t>
            </a:fld>
            <a:endParaRPr lang="zh-CN" altLang="en-US"/>
          </a:p>
        </p:txBody>
      </p:sp>
    </p:spTree>
    <p:extLst>
      <p:ext uri="{BB962C8B-B14F-4D97-AF65-F5344CB8AC3E}">
        <p14:creationId xmlns:p14="http://schemas.microsoft.com/office/powerpoint/2010/main" val="1871456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Most recently, in bi-real net, they designed a modified </a:t>
            </a:r>
            <a:r>
              <a:rPr lang="en-US" altLang="zh-CN" dirty="0" err="1"/>
              <a:t>resnet</a:t>
            </a:r>
            <a:r>
              <a:rPr lang="en-US" altLang="zh-CN" dirty="0"/>
              <a:t> architecture and tried to approximate the derivative of the sign function. Besides, they achieved magnitude-aware gradient with respect to weights and initialized the network</a:t>
            </a:r>
            <a:r>
              <a:rPr lang="en-US" altLang="zh-CN" baseline="0" dirty="0"/>
              <a:t> </a:t>
            </a:r>
            <a:r>
              <a:rPr lang="en-US" altLang="zh-CN" dirty="0"/>
              <a:t>with proper pre-trained model. </a:t>
            </a:r>
          </a:p>
          <a:p>
            <a:endParaRPr lang="zh-CN" altLang="en-US" dirty="0"/>
          </a:p>
        </p:txBody>
      </p:sp>
      <p:sp>
        <p:nvSpPr>
          <p:cNvPr id="4" name="灯片编号占位符 3"/>
          <p:cNvSpPr>
            <a:spLocks noGrp="1"/>
          </p:cNvSpPr>
          <p:nvPr>
            <p:ph type="sldNum" sz="quarter" idx="10"/>
          </p:nvPr>
        </p:nvSpPr>
        <p:spPr/>
        <p:txBody>
          <a:bodyPr/>
          <a:lstStyle/>
          <a:p>
            <a:fld id="{57C6842D-8E9C-465F-A213-FBC16D039B10}" type="slidenum">
              <a:rPr lang="zh-CN" altLang="en-US" smtClean="0"/>
              <a:t>28</a:t>
            </a:fld>
            <a:endParaRPr lang="zh-CN" altLang="en-US"/>
          </a:p>
        </p:txBody>
      </p:sp>
    </p:spTree>
    <p:extLst>
      <p:ext uri="{BB962C8B-B14F-4D97-AF65-F5344CB8AC3E}">
        <p14:creationId xmlns:p14="http://schemas.microsoft.com/office/powerpoint/2010/main" val="3047748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Most recently, in bi-real net, they designed a modified </a:t>
            </a:r>
            <a:r>
              <a:rPr lang="en-US" altLang="zh-CN" dirty="0" err="1"/>
              <a:t>resnet</a:t>
            </a:r>
            <a:r>
              <a:rPr lang="en-US" altLang="zh-CN" dirty="0"/>
              <a:t> architecture and tried to approximate the derivative of the sign function. Besides, they achieved magnitude-aware gradient with respect to weights and initialized the network</a:t>
            </a:r>
            <a:r>
              <a:rPr lang="en-US" altLang="zh-CN" baseline="0" dirty="0"/>
              <a:t> </a:t>
            </a:r>
            <a:r>
              <a:rPr lang="en-US" altLang="zh-CN" dirty="0"/>
              <a:t>with proper pre-trained model. </a:t>
            </a:r>
          </a:p>
          <a:p>
            <a:endParaRPr lang="zh-CN" altLang="en-US" dirty="0"/>
          </a:p>
        </p:txBody>
      </p:sp>
      <p:sp>
        <p:nvSpPr>
          <p:cNvPr id="4" name="灯片编号占位符 3"/>
          <p:cNvSpPr>
            <a:spLocks noGrp="1"/>
          </p:cNvSpPr>
          <p:nvPr>
            <p:ph type="sldNum" sz="quarter" idx="10"/>
          </p:nvPr>
        </p:nvSpPr>
        <p:spPr/>
        <p:txBody>
          <a:bodyPr/>
          <a:lstStyle/>
          <a:p>
            <a:fld id="{57C6842D-8E9C-465F-A213-FBC16D039B10}" type="slidenum">
              <a:rPr lang="zh-CN" altLang="en-US" smtClean="0"/>
              <a:t>29</a:t>
            </a:fld>
            <a:endParaRPr lang="zh-CN" altLang="en-US"/>
          </a:p>
        </p:txBody>
      </p:sp>
    </p:spTree>
    <p:extLst>
      <p:ext uri="{BB962C8B-B14F-4D97-AF65-F5344CB8AC3E}">
        <p14:creationId xmlns:p14="http://schemas.microsoft.com/office/powerpoint/2010/main" val="2838792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Most recently, in bi-real net, they designed a modified </a:t>
            </a:r>
            <a:r>
              <a:rPr lang="en-US" altLang="zh-CN" dirty="0" err="1"/>
              <a:t>resnet</a:t>
            </a:r>
            <a:r>
              <a:rPr lang="en-US" altLang="zh-CN" dirty="0"/>
              <a:t> architecture and tried to approximate the derivative of the sign function. Besides, they achieved magnitude-aware gradient with respect to weights and initialized the network</a:t>
            </a:r>
            <a:r>
              <a:rPr lang="en-US" altLang="zh-CN" baseline="0" dirty="0"/>
              <a:t> </a:t>
            </a:r>
            <a:r>
              <a:rPr lang="en-US" altLang="zh-CN" dirty="0"/>
              <a:t>with proper pre-trained model. </a:t>
            </a:r>
          </a:p>
          <a:p>
            <a:endParaRPr lang="zh-CN" altLang="en-US" dirty="0"/>
          </a:p>
        </p:txBody>
      </p:sp>
      <p:sp>
        <p:nvSpPr>
          <p:cNvPr id="4" name="灯片编号占位符 3"/>
          <p:cNvSpPr>
            <a:spLocks noGrp="1"/>
          </p:cNvSpPr>
          <p:nvPr>
            <p:ph type="sldNum" sz="quarter" idx="10"/>
          </p:nvPr>
        </p:nvSpPr>
        <p:spPr/>
        <p:txBody>
          <a:bodyPr/>
          <a:lstStyle/>
          <a:p>
            <a:fld id="{57C6842D-8E9C-465F-A213-FBC16D039B10}" type="slidenum">
              <a:rPr lang="zh-CN" altLang="en-US" smtClean="0"/>
              <a:t>30</a:t>
            </a:fld>
            <a:endParaRPr lang="zh-CN" altLang="en-US"/>
          </a:p>
        </p:txBody>
      </p:sp>
    </p:spTree>
    <p:extLst>
      <p:ext uri="{BB962C8B-B14F-4D97-AF65-F5344CB8AC3E}">
        <p14:creationId xmlns:p14="http://schemas.microsoft.com/office/powerpoint/2010/main" val="3108662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Despite so many methods, the accuracy degradation between 1-bit CNNs and full-precision ones are still hard to</a:t>
            </a:r>
            <a:r>
              <a:rPr lang="en-US" altLang="zh-CN" baseline="0" dirty="0"/>
              <a:t> be ignored </a:t>
            </a:r>
            <a:r>
              <a:rPr lang="en-US" altLang="zh-CN" dirty="0"/>
              <a:t>on large dataset like ImageNet.</a:t>
            </a:r>
          </a:p>
          <a:p>
            <a:endParaRPr lang="zh-CN" altLang="en-US" dirty="0"/>
          </a:p>
        </p:txBody>
      </p:sp>
      <p:sp>
        <p:nvSpPr>
          <p:cNvPr id="4" name="灯片编号占位符 3"/>
          <p:cNvSpPr>
            <a:spLocks noGrp="1"/>
          </p:cNvSpPr>
          <p:nvPr>
            <p:ph type="sldNum" sz="quarter" idx="10"/>
          </p:nvPr>
        </p:nvSpPr>
        <p:spPr/>
        <p:txBody>
          <a:bodyPr/>
          <a:lstStyle/>
          <a:p>
            <a:fld id="{57C6842D-8E9C-465F-A213-FBC16D039B10}" type="slidenum">
              <a:rPr lang="zh-CN" altLang="en-US" smtClean="0"/>
              <a:t>31</a:t>
            </a:fld>
            <a:endParaRPr lang="zh-CN" altLang="en-US"/>
          </a:p>
        </p:txBody>
      </p:sp>
    </p:spTree>
    <p:extLst>
      <p:ext uri="{BB962C8B-B14F-4D97-AF65-F5344CB8AC3E}">
        <p14:creationId xmlns:p14="http://schemas.microsoft.com/office/powerpoint/2010/main" val="3433141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first related method of our lab is Gabor convolution networks. If we visualize the first convolutional layer in </a:t>
            </a:r>
            <a:r>
              <a:rPr lang="en-US" altLang="zh-CN" dirty="0" err="1"/>
              <a:t>Alexnet</a:t>
            </a:r>
            <a:r>
              <a:rPr lang="en-US" altLang="zh-CN" dirty="0"/>
              <a:t>, some filters are quite like Gabor filters. So how about using Gabor filter to enhance the convolutional filters?</a:t>
            </a:r>
          </a:p>
          <a:p>
            <a:endParaRPr lang="zh-CN" altLang="en-US" dirty="0"/>
          </a:p>
        </p:txBody>
      </p:sp>
      <p:sp>
        <p:nvSpPr>
          <p:cNvPr id="4" name="灯片编号占位符 3"/>
          <p:cNvSpPr>
            <a:spLocks noGrp="1"/>
          </p:cNvSpPr>
          <p:nvPr>
            <p:ph type="sldNum" sz="quarter" idx="10"/>
          </p:nvPr>
        </p:nvSpPr>
        <p:spPr/>
        <p:txBody>
          <a:bodyPr/>
          <a:lstStyle/>
          <a:p>
            <a:fld id="{57C6842D-8E9C-465F-A213-FBC16D039B10}" type="slidenum">
              <a:rPr lang="zh-CN" altLang="en-US" smtClean="0"/>
              <a:t>32</a:t>
            </a:fld>
            <a:endParaRPr lang="zh-CN" altLang="en-US"/>
          </a:p>
        </p:txBody>
      </p:sp>
    </p:spTree>
    <p:extLst>
      <p:ext uri="{BB962C8B-B14F-4D97-AF65-F5344CB8AC3E}">
        <p14:creationId xmlns:p14="http://schemas.microsoft.com/office/powerpoint/2010/main" val="36586322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Briefly, convolutional filters are modulated by a group of pre-fixed Gabor filters to obtain </a:t>
            </a:r>
            <a:r>
              <a:rPr lang="en-US" altLang="zh-CN" dirty="0" err="1"/>
              <a:t>GoF</a:t>
            </a:r>
            <a:r>
              <a:rPr lang="en-US" altLang="zh-CN" dirty="0"/>
              <a:t>, and then </a:t>
            </a:r>
            <a:r>
              <a:rPr lang="en-US" altLang="zh-CN" dirty="0" err="1"/>
              <a:t>GoF</a:t>
            </a:r>
            <a:r>
              <a:rPr lang="en-US" altLang="zh-CN" dirty="0"/>
              <a:t> along with input feature maps will do traditional convolution operation to get enhanced output feature maps.</a:t>
            </a:r>
          </a:p>
          <a:p>
            <a:endParaRPr lang="zh-CN" altLang="en-US" dirty="0"/>
          </a:p>
        </p:txBody>
      </p:sp>
      <p:sp>
        <p:nvSpPr>
          <p:cNvPr id="4" name="灯片编号占位符 3"/>
          <p:cNvSpPr>
            <a:spLocks noGrp="1"/>
          </p:cNvSpPr>
          <p:nvPr>
            <p:ph type="sldNum" sz="quarter" idx="10"/>
          </p:nvPr>
        </p:nvSpPr>
        <p:spPr/>
        <p:txBody>
          <a:bodyPr/>
          <a:lstStyle/>
          <a:p>
            <a:fld id="{57C6842D-8E9C-465F-A213-FBC16D039B10}" type="slidenum">
              <a:rPr lang="zh-CN" altLang="en-US" smtClean="0"/>
              <a:t>33</a:t>
            </a:fld>
            <a:endParaRPr lang="zh-CN" altLang="en-US"/>
          </a:p>
        </p:txBody>
      </p:sp>
    </p:spTree>
    <p:extLst>
      <p:ext uri="{BB962C8B-B14F-4D97-AF65-F5344CB8AC3E}">
        <p14:creationId xmlns:p14="http://schemas.microsoft.com/office/powerpoint/2010/main" val="22135045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related method of our lab is modulated convolutional networks. In this framework only convolution filters will be </a:t>
            </a:r>
            <a:r>
              <a:rPr lang="en-US" altLang="zh-CN" dirty="0" err="1"/>
              <a:t>binarized</a:t>
            </a:r>
            <a:r>
              <a:rPr lang="en-US" altLang="zh-CN" dirty="0"/>
              <a:t> and then reconstructed by a learned </a:t>
            </a:r>
            <a:r>
              <a:rPr lang="en-US" altLang="zh-CN" dirty="0" err="1"/>
              <a:t>MFilters</a:t>
            </a:r>
            <a:r>
              <a:rPr lang="en-US" altLang="zh-CN" dirty="0"/>
              <a:t>. Filter loss was developed in the process of back propagation. </a:t>
            </a:r>
          </a:p>
          <a:p>
            <a:endParaRPr lang="zh-CN" altLang="en-US" dirty="0"/>
          </a:p>
        </p:txBody>
      </p:sp>
      <p:sp>
        <p:nvSpPr>
          <p:cNvPr id="4" name="灯片编号占位符 3"/>
          <p:cNvSpPr>
            <a:spLocks noGrp="1"/>
          </p:cNvSpPr>
          <p:nvPr>
            <p:ph type="sldNum" sz="quarter" idx="10"/>
          </p:nvPr>
        </p:nvSpPr>
        <p:spPr/>
        <p:txBody>
          <a:bodyPr/>
          <a:lstStyle/>
          <a:p>
            <a:fld id="{57C6842D-8E9C-465F-A213-FBC16D039B10}" type="slidenum">
              <a:rPr lang="zh-CN" altLang="en-US" smtClean="0"/>
              <a:t>34</a:t>
            </a:fld>
            <a:endParaRPr lang="zh-CN" altLang="en-US"/>
          </a:p>
        </p:txBody>
      </p:sp>
    </p:spTree>
    <p:extLst>
      <p:ext uri="{BB962C8B-B14F-4D97-AF65-F5344CB8AC3E}">
        <p14:creationId xmlns:p14="http://schemas.microsoft.com/office/powerpoint/2010/main" val="3373118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主要对比算法</a:t>
            </a:r>
          </a:p>
        </p:txBody>
      </p:sp>
      <p:sp>
        <p:nvSpPr>
          <p:cNvPr id="4" name="幻灯片编号占位符 3"/>
          <p:cNvSpPr>
            <a:spLocks noGrp="1"/>
          </p:cNvSpPr>
          <p:nvPr>
            <p:ph type="sldNum" sz="quarter" idx="10"/>
          </p:nvPr>
        </p:nvSpPr>
        <p:spPr/>
        <p:txBody>
          <a:bodyPr/>
          <a:lstStyle/>
          <a:p>
            <a:fld id="{1E0181AF-7764-4C55-A8A4-C8EF8D29F5E7}" type="slidenum">
              <a:rPr lang="zh-CN" altLang="en-US" smtClean="0"/>
              <a:t>5</a:t>
            </a:fld>
            <a:endParaRPr lang="zh-CN" altLang="en-US"/>
          </a:p>
        </p:txBody>
      </p:sp>
    </p:spTree>
    <p:extLst>
      <p:ext uri="{BB962C8B-B14F-4D97-AF65-F5344CB8AC3E}">
        <p14:creationId xmlns:p14="http://schemas.microsoft.com/office/powerpoint/2010/main" val="27772365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a:t>
            </a:r>
            <a:r>
              <a:rPr lang="en-US" altLang="zh-CN" baseline="0" dirty="0"/>
              <a:t> </a:t>
            </a:r>
            <a:r>
              <a:rPr lang="en-US" altLang="zh-CN" dirty="0"/>
              <a:t>MCNs,</a:t>
            </a:r>
            <a:r>
              <a:rPr lang="en-US" altLang="zh-CN" baseline="0" dirty="0"/>
              <a:t> </a:t>
            </a:r>
            <a:r>
              <a:rPr lang="en-US" altLang="zh-CN" dirty="0"/>
              <a:t>convolution filter are binary and </a:t>
            </a:r>
            <a:r>
              <a:rPr lang="en-US" altLang="zh-CN" dirty="0" err="1"/>
              <a:t>MFilters</a:t>
            </a:r>
            <a:r>
              <a:rPr lang="en-US" altLang="zh-CN" dirty="0"/>
              <a:t> are learned. It</a:t>
            </a:r>
            <a:r>
              <a:rPr lang="en-US" altLang="zh-CN" baseline="0" dirty="0"/>
              <a:t> </a:t>
            </a:r>
            <a:r>
              <a:rPr lang="en-US" altLang="zh-CN" dirty="0"/>
              <a:t>can compress the networks</a:t>
            </a:r>
            <a:r>
              <a:rPr lang="en-US" altLang="zh-CN" baseline="0" dirty="0"/>
              <a:t> </a:t>
            </a:r>
            <a:r>
              <a:rPr lang="en-US" altLang="zh-CN" dirty="0"/>
              <a:t>by 32 times in term of storage. </a:t>
            </a:r>
            <a:endParaRPr lang="zh-CN" altLang="en-US" dirty="0">
              <a:solidFill>
                <a:srgbClr val="FF0000"/>
              </a:solidFill>
            </a:endParaRPr>
          </a:p>
        </p:txBody>
      </p:sp>
      <p:sp>
        <p:nvSpPr>
          <p:cNvPr id="4" name="灯片编号占位符 3"/>
          <p:cNvSpPr>
            <a:spLocks noGrp="1"/>
          </p:cNvSpPr>
          <p:nvPr>
            <p:ph type="sldNum" sz="quarter" idx="10"/>
          </p:nvPr>
        </p:nvSpPr>
        <p:spPr/>
        <p:txBody>
          <a:bodyPr/>
          <a:lstStyle/>
          <a:p>
            <a:fld id="{57C6842D-8E9C-465F-A213-FBC16D039B10}" type="slidenum">
              <a:rPr lang="zh-CN" altLang="en-US" smtClean="0"/>
              <a:t>35</a:t>
            </a:fld>
            <a:endParaRPr lang="zh-CN" altLang="en-US"/>
          </a:p>
        </p:txBody>
      </p:sp>
    </p:spTree>
    <p:extLst>
      <p:ext uri="{BB962C8B-B14F-4D97-AF65-F5344CB8AC3E}">
        <p14:creationId xmlns:p14="http://schemas.microsoft.com/office/powerpoint/2010/main" val="38515247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our PCNN. A new discrete back propagation via projection is proposed to build </a:t>
            </a:r>
            <a:r>
              <a:rPr lang="en-US" altLang="zh-CN" dirty="0" err="1"/>
              <a:t>binarized</a:t>
            </a:r>
            <a:r>
              <a:rPr lang="en-US" altLang="zh-CN" dirty="0"/>
              <a:t> neural networks in an end-to-end manner. Full-precision convolutional kernels C are quantized to be c hat via the projection. Due to multiple projections, the diversity is enriched. The resulting kernel tensor D is used the same as in conventional ones. Both the projection loss </a:t>
            </a:r>
            <a:r>
              <a:rPr lang="en-US" altLang="zh-CN" dirty="0" err="1"/>
              <a:t>Lp</a:t>
            </a:r>
            <a:r>
              <a:rPr lang="en-US" altLang="zh-CN" dirty="0"/>
              <a:t> and the traditional loss Ls are used to </a:t>
            </a:r>
            <a:r>
              <a:rPr lang="en-US" altLang="zh-CN" sz="1200" b="0" i="0" u="none" strike="noStrike" kern="1200" baseline="0" dirty="0">
                <a:solidFill>
                  <a:schemeClr val="tx1"/>
                </a:solidFill>
                <a:latin typeface="+mn-lt"/>
                <a:ea typeface="+mn-ea"/>
                <a:cs typeface="+mn-cs"/>
              </a:rPr>
              <a:t>jointly</a:t>
            </a:r>
            <a:r>
              <a:rPr lang="en-US" altLang="zh-CN" dirty="0"/>
              <a:t> train PCNNs</a:t>
            </a:r>
            <a:r>
              <a:rPr lang="en-US" altLang="zh-CN" baseline="0" dirty="0"/>
              <a:t> in  </a:t>
            </a:r>
            <a:r>
              <a:rPr lang="en-US" altLang="zh-CN" sz="1200" b="0" i="0" u="none" strike="noStrike" kern="1200" baseline="0" dirty="0">
                <a:solidFill>
                  <a:schemeClr val="tx1"/>
                </a:solidFill>
                <a:latin typeface="+mn-lt"/>
                <a:ea typeface="+mn-ea"/>
                <a:cs typeface="+mn-cs"/>
              </a:rPr>
              <a:t>loss in the same pipeline. It can enrich diversity and thus improve the modeling capacity.</a:t>
            </a:r>
            <a:endParaRPr lang="zh-CN" altLang="en-US" dirty="0"/>
          </a:p>
        </p:txBody>
      </p:sp>
      <p:sp>
        <p:nvSpPr>
          <p:cNvPr id="4" name="灯片编号占位符 3"/>
          <p:cNvSpPr>
            <a:spLocks noGrp="1"/>
          </p:cNvSpPr>
          <p:nvPr>
            <p:ph type="sldNum" sz="quarter" idx="10"/>
          </p:nvPr>
        </p:nvSpPr>
        <p:spPr/>
        <p:txBody>
          <a:bodyPr/>
          <a:lstStyle/>
          <a:p>
            <a:fld id="{57C6842D-8E9C-465F-A213-FBC16D039B10}" type="slidenum">
              <a:rPr lang="zh-CN" altLang="en-US" smtClean="0"/>
              <a:t>36</a:t>
            </a:fld>
            <a:endParaRPr lang="zh-CN" altLang="en-US"/>
          </a:p>
        </p:txBody>
      </p:sp>
    </p:spTree>
    <p:extLst>
      <p:ext uri="{BB962C8B-B14F-4D97-AF65-F5344CB8AC3E}">
        <p14:creationId xmlns:p14="http://schemas.microsoft.com/office/powerpoint/2010/main" val="30835172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Well, let's find out more details. First of all, we define the projection aims to find the nearest discrete value for each continuous value. Then we want to minimize the target such as cross-entropy loss by searching for the an optimal set of discrete values. Based on the </a:t>
            </a:r>
            <a:r>
              <a:rPr lang="en-US" altLang="zh-CN" dirty="0" err="1"/>
              <a:t>Lagrangian</a:t>
            </a:r>
            <a:r>
              <a:rPr lang="en-US" altLang="zh-CN" dirty="0"/>
              <a:t> method, we obtain a new formulation. Finally, we regard the right part of the new object function as the projection loss. The projection parameter W and convolutional kernels are parameters to be learned. </a:t>
            </a:r>
            <a:r>
              <a:rPr lang="en-US" altLang="zh-CN" baseline="0" dirty="0"/>
              <a:t>The hyper-parameter lambda is introduced to control the balance of these two losses. </a:t>
            </a:r>
            <a:endParaRPr lang="zh-CN" altLang="en-US" dirty="0"/>
          </a:p>
        </p:txBody>
      </p:sp>
      <p:sp>
        <p:nvSpPr>
          <p:cNvPr id="4" name="灯片编号占位符 3"/>
          <p:cNvSpPr>
            <a:spLocks noGrp="1"/>
          </p:cNvSpPr>
          <p:nvPr>
            <p:ph type="sldNum" sz="quarter" idx="10"/>
          </p:nvPr>
        </p:nvSpPr>
        <p:spPr/>
        <p:txBody>
          <a:bodyPr/>
          <a:lstStyle/>
          <a:p>
            <a:fld id="{57C6842D-8E9C-465F-A213-FBC16D039B10}" type="slidenum">
              <a:rPr lang="zh-CN" altLang="en-US" smtClean="0"/>
              <a:t>37</a:t>
            </a:fld>
            <a:endParaRPr lang="zh-CN" altLang="en-US"/>
          </a:p>
        </p:txBody>
      </p:sp>
    </p:spTree>
    <p:extLst>
      <p:ext uri="{BB962C8B-B14F-4D97-AF65-F5344CB8AC3E}">
        <p14:creationId xmlns:p14="http://schemas.microsoft.com/office/powerpoint/2010/main" val="27402355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How about the gradients of these two parameters? As we have two losses, both the two parameters can obtain gradients from cross-entropy loss and also projection loss, respectively.  More specifically, the convolutional kernel C can get gradients from Ls and </a:t>
            </a:r>
            <a:r>
              <a:rPr lang="en-US" altLang="zh-CN" baseline="0" dirty="0" err="1"/>
              <a:t>Lp</a:t>
            </a:r>
            <a:r>
              <a:rPr lang="en-US" altLang="zh-CN" baseline="0" dirty="0"/>
              <a:t>. The same for projection parameter W.  And we call this Discrete Back Propagation via Projection (DBPP) algorithm.</a:t>
            </a:r>
          </a:p>
          <a:p>
            <a:endParaRPr lang="zh-CN" altLang="en-US" dirty="0"/>
          </a:p>
        </p:txBody>
      </p:sp>
      <p:sp>
        <p:nvSpPr>
          <p:cNvPr id="4" name="灯片编号占位符 3"/>
          <p:cNvSpPr>
            <a:spLocks noGrp="1"/>
          </p:cNvSpPr>
          <p:nvPr>
            <p:ph type="sldNum" sz="quarter" idx="10"/>
          </p:nvPr>
        </p:nvSpPr>
        <p:spPr/>
        <p:txBody>
          <a:bodyPr/>
          <a:lstStyle/>
          <a:p>
            <a:fld id="{57C6842D-8E9C-465F-A213-FBC16D039B10}" type="slidenum">
              <a:rPr lang="zh-CN" altLang="en-US" smtClean="0"/>
              <a:t>38</a:t>
            </a:fld>
            <a:endParaRPr lang="zh-CN" altLang="en-US"/>
          </a:p>
        </p:txBody>
      </p:sp>
    </p:spTree>
    <p:extLst>
      <p:ext uri="{BB962C8B-B14F-4D97-AF65-F5344CB8AC3E}">
        <p14:creationId xmlns:p14="http://schemas.microsoft.com/office/powerpoint/2010/main" val="19977372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here are</a:t>
            </a:r>
            <a:r>
              <a:rPr lang="en-US" altLang="zh-CN" baseline="0" dirty="0"/>
              <a:t> our contributions:</a:t>
            </a:r>
          </a:p>
          <a:p>
            <a:r>
              <a:rPr lang="en-US" altLang="zh-CN" baseline="0" dirty="0"/>
              <a:t>1. DBPP algorithm is proposed with multiple projections to learn a set of diverse quantized kernels</a:t>
            </a:r>
          </a:p>
          <a:p>
            <a:r>
              <a:rPr lang="en-US" altLang="zh-CN" dirty="0"/>
              <a:t>2. A projection loss is theoretically achieved in DBPP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 </a:t>
            </a:r>
            <a:r>
              <a:rPr lang="en-US" altLang="zh-CN" sz="1200" dirty="0">
                <a:latin typeface="微软雅黑" panose="020B0503020204020204" pitchFamily="34" charset="-122"/>
                <a:ea typeface="微软雅黑" panose="020B0503020204020204" pitchFamily="34" charset="-122"/>
              </a:rPr>
              <a:t>PCNNs achieve </a:t>
            </a:r>
            <a:r>
              <a:rPr lang="en-US" altLang="zh-CN" sz="1200" dirty="0">
                <a:solidFill>
                  <a:srgbClr val="00B0F0"/>
                </a:solidFill>
                <a:latin typeface="微软雅黑" panose="020B0503020204020204" pitchFamily="34" charset="-122"/>
                <a:ea typeface="微软雅黑" panose="020B0503020204020204" pitchFamily="34" charset="-122"/>
              </a:rPr>
              <a:t>the state-of-the-art results </a:t>
            </a:r>
            <a:r>
              <a:rPr lang="en-US" altLang="zh-CN" sz="1200" dirty="0">
                <a:latin typeface="微软雅黑" panose="020B0503020204020204" pitchFamily="34" charset="-122"/>
                <a:ea typeface="微软雅黑" panose="020B0503020204020204" pitchFamily="34" charset="-122"/>
              </a:rPr>
              <a:t>on ImageNet and CIFAR dataset</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7C6842D-8E9C-465F-A213-FBC16D039B10}" type="slidenum">
              <a:rPr lang="zh-CN" altLang="en-US" smtClean="0"/>
              <a:t>39</a:t>
            </a:fld>
            <a:endParaRPr lang="zh-CN" altLang="en-US"/>
          </a:p>
        </p:txBody>
      </p:sp>
    </p:spTree>
    <p:extLst>
      <p:ext uri="{BB962C8B-B14F-4D97-AF65-F5344CB8AC3E}">
        <p14:creationId xmlns:p14="http://schemas.microsoft.com/office/powerpoint/2010/main" val="30963339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tak</a:t>
            </a:r>
            <a:r>
              <a:rPr lang="en-US" altLang="zh-CN" baseline="0" dirty="0"/>
              <a:t>e a close look at projection loss. The left part of minus sign represents discrete values and the right part stands for continuous values. Theoretically, if </a:t>
            </a:r>
            <a:r>
              <a:rPr lang="en-US" altLang="zh-CN" baseline="0" dirty="0" err="1"/>
              <a:t>Lp</a:t>
            </a:r>
            <a:r>
              <a:rPr lang="en-US" altLang="zh-CN" baseline="0" dirty="0"/>
              <a:t> is optimized to be zero, the Continuous values tend to converge to a set of nearest discrete values.  It will make the </a:t>
            </a:r>
            <a:r>
              <a:rPr lang="en-US" altLang="zh-CN" sz="1200" b="0" i="0" u="none" strike="noStrike" kern="1200" baseline="0" dirty="0" err="1">
                <a:solidFill>
                  <a:schemeClr val="tx1"/>
                </a:solidFill>
                <a:latin typeface="+mn-lt"/>
                <a:ea typeface="+mn-ea"/>
                <a:cs typeface="+mn-cs"/>
              </a:rPr>
              <a:t>binarization</a:t>
            </a:r>
            <a:r>
              <a:rPr lang="en-US" altLang="zh-CN" sz="1200" b="0" i="0" u="none" strike="noStrike" kern="1200" baseline="0" dirty="0">
                <a:solidFill>
                  <a:schemeClr val="tx1"/>
                </a:solidFill>
                <a:latin typeface="+mn-lt"/>
                <a:ea typeface="+mn-ea"/>
                <a:cs typeface="+mn-cs"/>
              </a:rPr>
              <a:t> process more stable.</a:t>
            </a:r>
            <a:endParaRPr lang="en-US" altLang="zh-CN" baseline="0" dirty="0"/>
          </a:p>
        </p:txBody>
      </p:sp>
      <p:sp>
        <p:nvSpPr>
          <p:cNvPr id="4" name="灯片编号占位符 3"/>
          <p:cNvSpPr>
            <a:spLocks noGrp="1"/>
          </p:cNvSpPr>
          <p:nvPr>
            <p:ph type="sldNum" sz="quarter" idx="10"/>
          </p:nvPr>
        </p:nvSpPr>
        <p:spPr/>
        <p:txBody>
          <a:bodyPr/>
          <a:lstStyle/>
          <a:p>
            <a:fld id="{57C6842D-8E9C-465F-A213-FBC16D039B10}" type="slidenum">
              <a:rPr lang="zh-CN" altLang="en-US" smtClean="0"/>
              <a:t>40</a:t>
            </a:fld>
            <a:endParaRPr lang="zh-CN" altLang="en-US"/>
          </a:p>
        </p:txBody>
      </p:sp>
    </p:spTree>
    <p:extLst>
      <p:ext uri="{BB962C8B-B14F-4D97-AF65-F5344CB8AC3E}">
        <p14:creationId xmlns:p14="http://schemas.microsoft.com/office/powerpoint/2010/main" val="36078761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verify this in an</a:t>
            </a:r>
            <a:r>
              <a:rPr lang="en-US" altLang="zh-CN" baseline="0" dirty="0"/>
              <a:t> interesting experiment, where we visualize the </a:t>
            </a:r>
            <a:r>
              <a:rPr lang="en-US" altLang="zh-CN" sz="1200" b="0" i="0" u="none" strike="noStrike" kern="1200" baseline="0" dirty="0">
                <a:solidFill>
                  <a:schemeClr val="tx1"/>
                </a:solidFill>
                <a:latin typeface="+mn-lt"/>
                <a:ea typeface="+mn-ea"/>
                <a:cs typeface="+mn-cs"/>
              </a:rPr>
              <a:t>kernel weights distribution of the first convolution layer of PCNN-22. When increasing lambda, the variance becomes smaller. Particularly, if we remove the projection loss, only one cluster is obtained, which could result in instability during </a:t>
            </a:r>
            <a:r>
              <a:rPr lang="en-US" altLang="zh-CN" sz="1200" b="0" i="0" u="none" strike="noStrike" kern="1200" baseline="0" dirty="0" err="1">
                <a:solidFill>
                  <a:schemeClr val="tx1"/>
                </a:solidFill>
                <a:latin typeface="+mn-lt"/>
                <a:ea typeface="+mn-ea"/>
                <a:cs typeface="+mn-cs"/>
              </a:rPr>
              <a:t>binarization</a:t>
            </a:r>
            <a:r>
              <a:rPr lang="en-US" altLang="zh-CN" sz="1200" b="0" i="0" u="none" strike="noStrike" kern="1200" baseline="0" dirty="0">
                <a:solidFill>
                  <a:schemeClr val="tx1"/>
                </a:solidFill>
                <a:latin typeface="+mn-lt"/>
                <a:ea typeface="+mn-ea"/>
                <a:cs typeface="+mn-cs"/>
              </a:rPr>
              <a:t>. The vertical dotted line stands for the mean absolute values, which are discrete. </a:t>
            </a:r>
          </a:p>
        </p:txBody>
      </p:sp>
      <p:sp>
        <p:nvSpPr>
          <p:cNvPr id="4" name="灯片编号占位符 3"/>
          <p:cNvSpPr>
            <a:spLocks noGrp="1"/>
          </p:cNvSpPr>
          <p:nvPr>
            <p:ph type="sldNum" sz="quarter" idx="10"/>
          </p:nvPr>
        </p:nvSpPr>
        <p:spPr/>
        <p:txBody>
          <a:bodyPr/>
          <a:lstStyle/>
          <a:p>
            <a:fld id="{57C6842D-8E9C-465F-A213-FBC16D039B10}" type="slidenum">
              <a:rPr lang="zh-CN" altLang="en-US" smtClean="0"/>
              <a:t>41</a:t>
            </a:fld>
            <a:endParaRPr lang="zh-CN" altLang="en-US"/>
          </a:p>
        </p:txBody>
      </p:sp>
    </p:spTree>
    <p:extLst>
      <p:ext uri="{BB962C8B-B14F-4D97-AF65-F5344CB8AC3E}">
        <p14:creationId xmlns:p14="http://schemas.microsoft.com/office/powerpoint/2010/main" val="9713315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We also visualize the distribution of kernel weights in the process of training. We can see,  as the training continues, the variance becomes smaller from the 2th epoch to the 200th epoch.</a:t>
            </a:r>
            <a:endParaRPr lang="zh-CN" altLang="en-US" dirty="0"/>
          </a:p>
        </p:txBody>
      </p:sp>
      <p:sp>
        <p:nvSpPr>
          <p:cNvPr id="4" name="灯片编号占位符 3"/>
          <p:cNvSpPr>
            <a:spLocks noGrp="1"/>
          </p:cNvSpPr>
          <p:nvPr>
            <p:ph type="sldNum" sz="quarter" idx="10"/>
          </p:nvPr>
        </p:nvSpPr>
        <p:spPr/>
        <p:txBody>
          <a:bodyPr/>
          <a:lstStyle/>
          <a:p>
            <a:fld id="{57C6842D-8E9C-465F-A213-FBC16D039B10}" type="slidenum">
              <a:rPr lang="zh-CN" altLang="en-US" smtClean="0"/>
              <a:t>42</a:t>
            </a:fld>
            <a:endParaRPr lang="zh-CN" altLang="en-US"/>
          </a:p>
        </p:txBody>
      </p:sp>
    </p:spTree>
    <p:extLst>
      <p:ext uri="{BB962C8B-B14F-4D97-AF65-F5344CB8AC3E}">
        <p14:creationId xmlns:p14="http://schemas.microsoft.com/office/powerpoint/2010/main" val="1533908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A natural question is: do we always need a large lambda? As a discrete optimization problem, the answer is no and the experiment can verify it. When lambda is set to </a:t>
            </a:r>
            <a:r>
              <a:rPr lang="en-US" altLang="zh-CN" sz="1200" b="0" i="0" kern="1200" dirty="0">
                <a:solidFill>
                  <a:schemeClr val="tx1"/>
                </a:solidFill>
                <a:effectLst/>
                <a:latin typeface="+mn-lt"/>
                <a:ea typeface="+mn-ea"/>
                <a:cs typeface="+mn-cs"/>
              </a:rPr>
              <a:t>ten to the power of minus four, we get an</a:t>
            </a:r>
            <a:r>
              <a:rPr lang="en-US" altLang="zh-CN" sz="1200" b="0" i="0" kern="1200" baseline="0" dirty="0">
                <a:solidFill>
                  <a:schemeClr val="tx1"/>
                </a:solidFill>
                <a:effectLst/>
                <a:latin typeface="+mn-lt"/>
                <a:ea typeface="+mn-ea"/>
                <a:cs typeface="+mn-cs"/>
              </a:rPr>
              <a:t> optimal balance and the accuracy is the best.</a:t>
            </a:r>
            <a:endParaRPr lang="zh-CN" altLang="en-US" dirty="0"/>
          </a:p>
        </p:txBody>
      </p:sp>
      <p:sp>
        <p:nvSpPr>
          <p:cNvPr id="4" name="灯片编号占位符 3"/>
          <p:cNvSpPr>
            <a:spLocks noGrp="1"/>
          </p:cNvSpPr>
          <p:nvPr>
            <p:ph type="sldNum" sz="quarter" idx="10"/>
          </p:nvPr>
        </p:nvSpPr>
        <p:spPr/>
        <p:txBody>
          <a:bodyPr/>
          <a:lstStyle/>
          <a:p>
            <a:fld id="{57C6842D-8E9C-465F-A213-FBC16D039B10}" type="slidenum">
              <a:rPr lang="zh-CN" altLang="en-US" smtClean="0"/>
              <a:t>43</a:t>
            </a:fld>
            <a:endParaRPr lang="zh-CN" altLang="en-US"/>
          </a:p>
        </p:txBody>
      </p:sp>
    </p:spTree>
    <p:extLst>
      <p:ext uri="{BB962C8B-B14F-4D97-AF65-F5344CB8AC3E}">
        <p14:creationId xmlns:p14="http://schemas.microsoft.com/office/powerpoint/2010/main" val="38793175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As for </a:t>
            </a:r>
            <a:r>
              <a:rPr lang="en-US" altLang="zh-CN" sz="1200" dirty="0">
                <a:solidFill>
                  <a:srgbClr val="002060"/>
                </a:solidFill>
                <a:latin typeface="微软雅黑" panose="020B0503020204020204" pitchFamily="34" charset="-122"/>
                <a:ea typeface="微软雅黑" panose="020B0503020204020204" pitchFamily="34" charset="-122"/>
              </a:rPr>
              <a:t>ResNet architecture modification,</a:t>
            </a:r>
            <a:r>
              <a:rPr lang="en-US" altLang="zh-CN" sz="1200" baseline="0" dirty="0">
                <a:solidFill>
                  <a:srgbClr val="002060"/>
                </a:solidFill>
                <a:latin typeface="微软雅黑" panose="020B0503020204020204" pitchFamily="34" charset="-122"/>
                <a:ea typeface="微软雅黑" panose="020B0503020204020204" pitchFamily="34" charset="-122"/>
              </a:rPr>
              <a:t> the BN layer is moved before the convolution layer.  And one convolution layer with one shortcut is preferred. Also </a:t>
            </a:r>
            <a:r>
              <a:rPr lang="en-US" altLang="zh-CN" sz="1200" baseline="0" dirty="0" err="1">
                <a:solidFill>
                  <a:srgbClr val="002060"/>
                </a:solidFill>
                <a:latin typeface="微软雅黑" panose="020B0503020204020204" pitchFamily="34" charset="-122"/>
                <a:ea typeface="微软雅黑" panose="020B0503020204020204" pitchFamily="34" charset="-122"/>
              </a:rPr>
              <a:t>Relu</a:t>
            </a:r>
            <a:r>
              <a:rPr lang="en-US" altLang="zh-CN" sz="1200" baseline="0" dirty="0">
                <a:solidFill>
                  <a:srgbClr val="002060"/>
                </a:solidFill>
                <a:latin typeface="微软雅黑" panose="020B0503020204020204" pitchFamily="34" charset="-122"/>
                <a:ea typeface="微软雅黑" panose="020B0503020204020204" pitchFamily="34" charset="-122"/>
              </a:rPr>
              <a:t> is changed to </a:t>
            </a:r>
            <a:r>
              <a:rPr lang="en-US" altLang="zh-CN" sz="1200" baseline="0" dirty="0" err="1">
                <a:solidFill>
                  <a:srgbClr val="002060"/>
                </a:solidFill>
                <a:latin typeface="微软雅黑" panose="020B0503020204020204" pitchFamily="34" charset="-122"/>
                <a:ea typeface="微软雅黑" panose="020B0503020204020204" pitchFamily="34" charset="-122"/>
              </a:rPr>
              <a:t>Prelu</a:t>
            </a:r>
            <a:r>
              <a:rPr lang="en-US" altLang="zh-CN" sz="1200" baseline="0" dirty="0">
                <a:solidFill>
                  <a:srgbClr val="002060"/>
                </a:solidFill>
                <a:latin typeface="微软雅黑" panose="020B0503020204020204" pitchFamily="34" charset="-122"/>
                <a:ea typeface="微软雅黑" panose="020B0503020204020204" pitchFamily="34" charset="-122"/>
              </a:rPr>
              <a:t>.</a:t>
            </a:r>
            <a:endParaRPr lang="en-US" altLang="zh-CN" sz="1200" dirty="0">
              <a:solidFill>
                <a:srgbClr val="002060"/>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7C6842D-8E9C-465F-A213-FBC16D039B10}" type="slidenum">
              <a:rPr lang="zh-CN" altLang="en-US" smtClean="0"/>
              <a:t>44</a:t>
            </a:fld>
            <a:endParaRPr lang="zh-CN" altLang="en-US"/>
          </a:p>
        </p:txBody>
      </p:sp>
    </p:spTree>
    <p:extLst>
      <p:ext uri="{BB962C8B-B14F-4D97-AF65-F5344CB8AC3E}">
        <p14:creationId xmlns:p14="http://schemas.microsoft.com/office/powerpoint/2010/main" val="2666980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en-US" altLang="zh-CN" sz="2800" b="1" dirty="0" err="1"/>
              <a:t>Centerloss</a:t>
            </a:r>
            <a:r>
              <a:rPr lang="en-US" altLang="zh-CN" sz="2800" b="1" dirty="0"/>
              <a:t>:</a:t>
            </a:r>
            <a:r>
              <a:rPr lang="zh-CN" altLang="en-US" sz="2800" b="1" dirty="0"/>
              <a:t> 测试时主要在图像识别分类上测试，可以学习每个类别的中心，使类内紧凑，从而提高图像分类的效果。从后面实验也可以看出，加上</a:t>
            </a:r>
            <a:r>
              <a:rPr lang="en-US" altLang="zh-CN" sz="2800" b="1" dirty="0" err="1"/>
              <a:t>centerloss</a:t>
            </a:r>
            <a:r>
              <a:rPr lang="zh-CN" altLang="en-US" sz="2800" b="1" dirty="0"/>
              <a:t>会略有提高</a:t>
            </a:r>
          </a:p>
        </p:txBody>
      </p:sp>
      <p:sp>
        <p:nvSpPr>
          <p:cNvPr id="4" name="灯片编号占位符 3"/>
          <p:cNvSpPr>
            <a:spLocks noGrp="1"/>
          </p:cNvSpPr>
          <p:nvPr>
            <p:ph type="sldNum" sz="quarter" idx="10"/>
          </p:nvPr>
        </p:nvSpPr>
        <p:spPr/>
        <p:txBody>
          <a:bodyPr/>
          <a:lstStyle/>
          <a:p>
            <a:fld id="{1E0181AF-7764-4C55-A8A4-C8EF8D29F5E7}" type="slidenum">
              <a:rPr lang="zh-CN" altLang="en-US" smtClean="0"/>
              <a:t>8</a:t>
            </a:fld>
            <a:endParaRPr lang="zh-CN" altLang="en-US"/>
          </a:p>
        </p:txBody>
      </p:sp>
    </p:spTree>
    <p:extLst>
      <p:ext uri="{BB962C8B-B14F-4D97-AF65-F5344CB8AC3E}">
        <p14:creationId xmlns:p14="http://schemas.microsoft.com/office/powerpoint/2010/main" val="31367867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a:t>
            </a:r>
            <a:r>
              <a:rPr lang="en-US" altLang="zh-CN" baseline="0" dirty="0"/>
              <a:t> all those improvements, we achieved the best results on CIFAR and ImageNet dataset. Furthermore, in this paper’s journal version, we report a new best top1 </a:t>
            </a:r>
            <a:r>
              <a:rPr lang="en-US" altLang="zh-CN" baseline="0" dirty="0" err="1"/>
              <a:t>resnet</a:t>
            </a:r>
            <a:r>
              <a:rPr lang="en-US" altLang="zh-CN" baseline="0" dirty="0"/>
              <a:t> eighteen accuracy, near to 60%, on ImageNet.</a:t>
            </a:r>
            <a:endParaRPr lang="zh-CN" altLang="en-US" dirty="0"/>
          </a:p>
        </p:txBody>
      </p:sp>
      <p:sp>
        <p:nvSpPr>
          <p:cNvPr id="4" name="灯片编号占位符 3"/>
          <p:cNvSpPr>
            <a:spLocks noGrp="1"/>
          </p:cNvSpPr>
          <p:nvPr>
            <p:ph type="sldNum" sz="quarter" idx="10"/>
          </p:nvPr>
        </p:nvSpPr>
        <p:spPr/>
        <p:txBody>
          <a:bodyPr/>
          <a:lstStyle/>
          <a:p>
            <a:fld id="{57C6842D-8E9C-465F-A213-FBC16D039B10}" type="slidenum">
              <a:rPr lang="zh-CN" altLang="en-US" smtClean="0"/>
              <a:t>45</a:t>
            </a:fld>
            <a:endParaRPr lang="zh-CN" altLang="en-US"/>
          </a:p>
        </p:txBody>
      </p:sp>
    </p:spTree>
    <p:extLst>
      <p:ext uri="{BB962C8B-B14F-4D97-AF65-F5344CB8AC3E}">
        <p14:creationId xmlns:p14="http://schemas.microsoft.com/office/powerpoint/2010/main" val="7238384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a:t>
            </a:r>
            <a:r>
              <a:rPr lang="en-US" altLang="zh-CN" baseline="0" dirty="0"/>
              <a:t> our method is almost the same as XNOR-Net in terms of memory usage and speed up.  The additional computation cost is negligible and It’s hardware-friendly.</a:t>
            </a:r>
            <a:endParaRPr lang="zh-CN" altLang="en-US" dirty="0"/>
          </a:p>
        </p:txBody>
      </p:sp>
      <p:sp>
        <p:nvSpPr>
          <p:cNvPr id="4" name="灯片编号占位符 3"/>
          <p:cNvSpPr>
            <a:spLocks noGrp="1"/>
          </p:cNvSpPr>
          <p:nvPr>
            <p:ph type="sldNum" sz="quarter" idx="10"/>
          </p:nvPr>
        </p:nvSpPr>
        <p:spPr/>
        <p:txBody>
          <a:bodyPr/>
          <a:lstStyle/>
          <a:p>
            <a:fld id="{57C6842D-8E9C-465F-A213-FBC16D039B10}" type="slidenum">
              <a:rPr lang="zh-CN" altLang="en-US" smtClean="0"/>
              <a:t>46</a:t>
            </a:fld>
            <a:endParaRPr lang="zh-CN" altLang="en-US"/>
          </a:p>
        </p:txBody>
      </p:sp>
    </p:spTree>
    <p:extLst>
      <p:ext uri="{BB962C8B-B14F-4D97-AF65-F5344CB8AC3E}">
        <p14:creationId xmlns:p14="http://schemas.microsoft.com/office/powerpoint/2010/main" val="10082204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a:t>
            </a:r>
            <a:r>
              <a:rPr lang="en-US" altLang="zh-CN" baseline="0" dirty="0"/>
              <a:t> our method is almost the same as XNOR-Net in terms of memory usage and speed up.  The additional computation cost is negligible and It’s hardware-friendly.</a:t>
            </a:r>
            <a:endParaRPr lang="zh-CN" altLang="en-US" dirty="0"/>
          </a:p>
        </p:txBody>
      </p:sp>
      <p:sp>
        <p:nvSpPr>
          <p:cNvPr id="4" name="灯片编号占位符 3"/>
          <p:cNvSpPr>
            <a:spLocks noGrp="1"/>
          </p:cNvSpPr>
          <p:nvPr>
            <p:ph type="sldNum" sz="quarter" idx="10"/>
          </p:nvPr>
        </p:nvSpPr>
        <p:spPr/>
        <p:txBody>
          <a:bodyPr/>
          <a:lstStyle/>
          <a:p>
            <a:fld id="{57C6842D-8E9C-465F-A213-FBC16D039B10}" type="slidenum">
              <a:rPr lang="zh-CN" altLang="en-US" smtClean="0"/>
              <a:t>49</a:t>
            </a:fld>
            <a:endParaRPr lang="zh-CN" altLang="en-US"/>
          </a:p>
        </p:txBody>
      </p:sp>
    </p:spTree>
    <p:extLst>
      <p:ext uri="{BB962C8B-B14F-4D97-AF65-F5344CB8AC3E}">
        <p14:creationId xmlns:p14="http://schemas.microsoft.com/office/powerpoint/2010/main" val="1177785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a:t>
            </a:r>
            <a:r>
              <a:rPr lang="en-US" altLang="zh-CN" baseline="0" dirty="0"/>
              <a:t> our method is almost the same as XNOR-Net in terms of memory usage and speed up.  The additional computation cost is negligible and It’s hardware-friendly.</a:t>
            </a:r>
            <a:endParaRPr lang="zh-CN" altLang="en-US" dirty="0"/>
          </a:p>
        </p:txBody>
      </p:sp>
      <p:sp>
        <p:nvSpPr>
          <p:cNvPr id="4" name="灯片编号占位符 3"/>
          <p:cNvSpPr>
            <a:spLocks noGrp="1"/>
          </p:cNvSpPr>
          <p:nvPr>
            <p:ph type="sldNum" sz="quarter" idx="10"/>
          </p:nvPr>
        </p:nvSpPr>
        <p:spPr/>
        <p:txBody>
          <a:bodyPr/>
          <a:lstStyle/>
          <a:p>
            <a:fld id="{57C6842D-8E9C-465F-A213-FBC16D039B10}" type="slidenum">
              <a:rPr lang="zh-CN" altLang="en-US" smtClean="0"/>
              <a:t>50</a:t>
            </a:fld>
            <a:endParaRPr lang="zh-CN" altLang="en-US"/>
          </a:p>
        </p:txBody>
      </p:sp>
    </p:spTree>
    <p:extLst>
      <p:ext uri="{BB962C8B-B14F-4D97-AF65-F5344CB8AC3E}">
        <p14:creationId xmlns:p14="http://schemas.microsoft.com/office/powerpoint/2010/main" val="2460318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000" b="1" dirty="0"/>
              <a:t>一层只用一个</a:t>
            </a:r>
            <a:r>
              <a:rPr lang="en-US" altLang="zh-CN" sz="2000" b="1" dirty="0"/>
              <a:t>4</a:t>
            </a:r>
            <a:r>
              <a:rPr lang="zh-CN" altLang="en-US" sz="2000" b="1" dirty="0"/>
              <a:t>*</a:t>
            </a:r>
            <a:r>
              <a:rPr lang="en-US" altLang="zh-CN" sz="2000" b="1" dirty="0"/>
              <a:t>3</a:t>
            </a:r>
            <a:r>
              <a:rPr lang="zh-CN" altLang="en-US" sz="2000" b="1" dirty="0"/>
              <a:t>*</a:t>
            </a:r>
            <a:r>
              <a:rPr lang="en-US" altLang="zh-CN" sz="2000" b="1" dirty="0"/>
              <a:t>3</a:t>
            </a:r>
            <a:r>
              <a:rPr lang="zh-CN" altLang="en-US" sz="2000" b="1" dirty="0"/>
              <a:t>的调制核</a:t>
            </a:r>
            <a:r>
              <a:rPr lang="en-US" altLang="zh-CN" sz="2000" b="1" dirty="0"/>
              <a:t>m-filter</a:t>
            </a:r>
            <a:r>
              <a:rPr lang="zh-CN" altLang="en-US" sz="2000" b="1" dirty="0"/>
              <a:t>，所以最终卷积层达到接近</a:t>
            </a:r>
            <a:r>
              <a:rPr lang="en-US" altLang="zh-CN" sz="2000" b="1" dirty="0"/>
              <a:t>32</a:t>
            </a:r>
            <a:r>
              <a:rPr lang="zh-CN" altLang="en-US" sz="2000" b="1" dirty="0"/>
              <a:t>倍的压缩</a:t>
            </a:r>
          </a:p>
        </p:txBody>
      </p:sp>
      <p:sp>
        <p:nvSpPr>
          <p:cNvPr id="4" name="灯片编号占位符 3"/>
          <p:cNvSpPr>
            <a:spLocks noGrp="1"/>
          </p:cNvSpPr>
          <p:nvPr>
            <p:ph type="sldNum" sz="quarter" idx="10"/>
          </p:nvPr>
        </p:nvSpPr>
        <p:spPr/>
        <p:txBody>
          <a:bodyPr/>
          <a:lstStyle/>
          <a:p>
            <a:fld id="{1E0181AF-7764-4C55-A8A4-C8EF8D29F5E7}" type="slidenum">
              <a:rPr lang="zh-CN" altLang="en-US" smtClean="0"/>
              <a:t>9</a:t>
            </a:fld>
            <a:endParaRPr lang="zh-CN" altLang="en-US"/>
          </a:p>
        </p:txBody>
      </p:sp>
    </p:spTree>
    <p:extLst>
      <p:ext uri="{BB962C8B-B14F-4D97-AF65-F5344CB8AC3E}">
        <p14:creationId xmlns:p14="http://schemas.microsoft.com/office/powerpoint/2010/main" val="289129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0181AF-7764-4C55-A8A4-C8EF8D29F5E7}" type="slidenum">
              <a:rPr lang="zh-CN" altLang="en-US" smtClean="0"/>
              <a:t>10</a:t>
            </a:fld>
            <a:endParaRPr lang="zh-CN" altLang="en-US"/>
          </a:p>
        </p:txBody>
      </p:sp>
    </p:spTree>
    <p:extLst>
      <p:ext uri="{BB962C8B-B14F-4D97-AF65-F5344CB8AC3E}">
        <p14:creationId xmlns:p14="http://schemas.microsoft.com/office/powerpoint/2010/main" val="4023291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0181AF-7764-4C55-A8A4-C8EF8D29F5E7}" type="slidenum">
              <a:rPr lang="zh-CN" altLang="en-US" smtClean="0"/>
              <a:t>11</a:t>
            </a:fld>
            <a:endParaRPr lang="zh-CN" altLang="en-US"/>
          </a:p>
        </p:txBody>
      </p:sp>
    </p:spTree>
    <p:extLst>
      <p:ext uri="{BB962C8B-B14F-4D97-AF65-F5344CB8AC3E}">
        <p14:creationId xmlns:p14="http://schemas.microsoft.com/office/powerpoint/2010/main" val="2427742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0181AF-7764-4C55-A8A4-C8EF8D29F5E7}" type="slidenum">
              <a:rPr lang="zh-CN" altLang="en-US" smtClean="0"/>
              <a:t>12</a:t>
            </a:fld>
            <a:endParaRPr lang="zh-CN" altLang="en-US"/>
          </a:p>
        </p:txBody>
      </p:sp>
    </p:spTree>
    <p:extLst>
      <p:ext uri="{BB962C8B-B14F-4D97-AF65-F5344CB8AC3E}">
        <p14:creationId xmlns:p14="http://schemas.microsoft.com/office/powerpoint/2010/main" val="3048081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dirty="0"/>
              <a:t>每层先把</a:t>
            </a:r>
            <a:r>
              <a:rPr lang="en-US" altLang="zh-CN" sz="1600" dirty="0" err="1"/>
              <a:t>unbinary</a:t>
            </a:r>
            <a:r>
              <a:rPr lang="en-US" altLang="zh-CN" sz="1600" dirty="0"/>
              <a:t> filter</a:t>
            </a:r>
            <a:r>
              <a:rPr lang="zh-CN" altLang="en-US" sz="1600" dirty="0"/>
              <a:t>更新完，再更新</a:t>
            </a:r>
            <a:r>
              <a:rPr lang="en-US" altLang="zh-CN" sz="1600" dirty="0"/>
              <a:t>m-filter,</a:t>
            </a:r>
            <a:r>
              <a:rPr lang="zh-CN" altLang="en-US" sz="1600" dirty="0"/>
              <a:t>一层只更新一个</a:t>
            </a:r>
            <a:r>
              <a:rPr lang="en-US" altLang="zh-CN" sz="1600" dirty="0"/>
              <a:t>m-filter</a:t>
            </a:r>
            <a:endParaRPr lang="zh-CN" altLang="en-US" sz="1600" dirty="0"/>
          </a:p>
        </p:txBody>
      </p:sp>
      <p:sp>
        <p:nvSpPr>
          <p:cNvPr id="4" name="灯片编号占位符 3"/>
          <p:cNvSpPr>
            <a:spLocks noGrp="1"/>
          </p:cNvSpPr>
          <p:nvPr>
            <p:ph type="sldNum" sz="quarter" idx="10"/>
          </p:nvPr>
        </p:nvSpPr>
        <p:spPr/>
        <p:txBody>
          <a:bodyPr/>
          <a:lstStyle/>
          <a:p>
            <a:fld id="{1E0181AF-7764-4C55-A8A4-C8EF8D29F5E7}" type="slidenum">
              <a:rPr lang="zh-CN" altLang="en-US" smtClean="0"/>
              <a:t>13</a:t>
            </a:fld>
            <a:endParaRPr lang="zh-CN" altLang="en-US"/>
          </a:p>
        </p:txBody>
      </p:sp>
    </p:spTree>
    <p:extLst>
      <p:ext uri="{BB962C8B-B14F-4D97-AF65-F5344CB8AC3E}">
        <p14:creationId xmlns:p14="http://schemas.microsoft.com/office/powerpoint/2010/main" val="2651452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674D2DF-EA40-424B-9200-EEB89F240BBC}"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39439535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674D2DF-EA40-424B-9200-EEB89F240BBC}"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3618729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674D2DF-EA40-424B-9200-EEB89F240BBC}"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14000250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l="1" r="311"/>
          <a:stretch>
            <a:fillRect/>
          </a:stretch>
        </p:blipFill>
        <p:spPr>
          <a:xfrm>
            <a:off x="0" y="363682"/>
            <a:ext cx="9144000" cy="4634345"/>
          </a:xfrm>
          <a:prstGeom prst="rect">
            <a:avLst/>
          </a:prstGeom>
        </p:spPr>
      </p:pic>
      <p:sp>
        <p:nvSpPr>
          <p:cNvPr id="9" name="矩形 8"/>
          <p:cNvSpPr/>
          <p:nvPr userDrawn="1"/>
        </p:nvSpPr>
        <p:spPr>
          <a:xfrm>
            <a:off x="895279" y="362628"/>
            <a:ext cx="7332012" cy="4291376"/>
          </a:xfrm>
          <a:prstGeom prst="rect">
            <a:avLst/>
          </a:prstGeom>
          <a:solidFill>
            <a:schemeClr val="bg1"/>
          </a:solidFill>
          <a:ln>
            <a:noFill/>
          </a:ln>
          <a:effectLst>
            <a:outerShdw blurRad="152400" dist="381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任意多边形 9"/>
          <p:cNvSpPr/>
          <p:nvPr userDrawn="1"/>
        </p:nvSpPr>
        <p:spPr>
          <a:xfrm flipH="1">
            <a:off x="320838" y="2277965"/>
            <a:ext cx="242888" cy="514350"/>
          </a:xfrm>
          <a:custGeom>
            <a:avLst/>
            <a:gdLst>
              <a:gd name="connsiteX0" fmla="*/ 0 w 323850"/>
              <a:gd name="connsiteY0" fmla="*/ 0 h 685800"/>
              <a:gd name="connsiteX1" fmla="*/ 323850 w 323850"/>
              <a:gd name="connsiteY1" fmla="*/ 342900 h 685800"/>
              <a:gd name="connsiteX2" fmla="*/ 0 w 323850"/>
              <a:gd name="connsiteY2" fmla="*/ 685800 h 685800"/>
            </a:gdLst>
            <a:ahLst/>
            <a:cxnLst>
              <a:cxn ang="0">
                <a:pos x="connsiteX0" y="connsiteY0"/>
              </a:cxn>
              <a:cxn ang="0">
                <a:pos x="connsiteX1" y="connsiteY1"/>
              </a:cxn>
              <a:cxn ang="0">
                <a:pos x="connsiteX2" y="connsiteY2"/>
              </a:cxn>
            </a:cxnLst>
            <a:rect l="l" t="t" r="r" b="b"/>
            <a:pathLst>
              <a:path w="323850" h="685800">
                <a:moveTo>
                  <a:pt x="0" y="0"/>
                </a:moveTo>
                <a:lnTo>
                  <a:pt x="323850" y="342900"/>
                </a:lnTo>
                <a:lnTo>
                  <a:pt x="0" y="685800"/>
                </a:lnTo>
              </a:path>
            </a:pathLst>
          </a:custGeom>
          <a:noFill/>
          <a:ln w="38100" cap="rnd">
            <a:solidFill>
              <a:schemeClr val="bg1">
                <a:lumMod val="75000"/>
              </a:schemeClr>
            </a:solidFill>
            <a:round/>
          </a:ln>
          <a:effectLst>
            <a:outerShdw blurRad="38100" dist="50800" dir="2700000" sx="96000" sy="96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任意多边形 10"/>
          <p:cNvSpPr/>
          <p:nvPr userDrawn="1"/>
        </p:nvSpPr>
        <p:spPr>
          <a:xfrm flipV="1">
            <a:off x="8558844" y="2277965"/>
            <a:ext cx="242888" cy="514350"/>
          </a:xfrm>
          <a:custGeom>
            <a:avLst/>
            <a:gdLst>
              <a:gd name="connsiteX0" fmla="*/ 0 w 323850"/>
              <a:gd name="connsiteY0" fmla="*/ 0 h 685800"/>
              <a:gd name="connsiteX1" fmla="*/ 323850 w 323850"/>
              <a:gd name="connsiteY1" fmla="*/ 342900 h 685800"/>
              <a:gd name="connsiteX2" fmla="*/ 0 w 323850"/>
              <a:gd name="connsiteY2" fmla="*/ 685800 h 685800"/>
            </a:gdLst>
            <a:ahLst/>
            <a:cxnLst>
              <a:cxn ang="0">
                <a:pos x="connsiteX0" y="connsiteY0"/>
              </a:cxn>
              <a:cxn ang="0">
                <a:pos x="connsiteX1" y="connsiteY1"/>
              </a:cxn>
              <a:cxn ang="0">
                <a:pos x="connsiteX2" y="connsiteY2"/>
              </a:cxn>
            </a:cxnLst>
            <a:rect l="l" t="t" r="r" b="b"/>
            <a:pathLst>
              <a:path w="323850" h="685800">
                <a:moveTo>
                  <a:pt x="0" y="0"/>
                </a:moveTo>
                <a:lnTo>
                  <a:pt x="323850" y="342900"/>
                </a:lnTo>
                <a:lnTo>
                  <a:pt x="0" y="685800"/>
                </a:lnTo>
              </a:path>
            </a:pathLst>
          </a:custGeom>
          <a:noFill/>
          <a:ln w="38100" cap="rnd">
            <a:solidFill>
              <a:schemeClr val="bg1">
                <a:lumMod val="75000"/>
              </a:schemeClr>
            </a:solidFill>
            <a:round/>
          </a:ln>
          <a:effectLst>
            <a:outerShdw blurRad="38100" dist="50800" dir="2700000" sx="96000" sy="96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userDrawn="1"/>
        </p:nvSpPr>
        <p:spPr>
          <a:xfrm>
            <a:off x="4495273" y="789828"/>
            <a:ext cx="3614522" cy="3777712"/>
          </a:xfrm>
          <a:prstGeom prst="rect">
            <a:avLst/>
          </a:prstGeom>
          <a:pattFill prst="ltUpDiag">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350" dirty="0"/>
              <a:t>女</a:t>
            </a:r>
          </a:p>
        </p:txBody>
      </p:sp>
      <p:sp>
        <p:nvSpPr>
          <p:cNvPr id="8" name="矩形 7"/>
          <p:cNvSpPr/>
          <p:nvPr userDrawn="1"/>
        </p:nvSpPr>
        <p:spPr>
          <a:xfrm>
            <a:off x="4468828" y="1042078"/>
            <a:ext cx="3667410" cy="3140648"/>
          </a:xfrm>
          <a:prstGeom prst="rect">
            <a:avLst/>
          </a:prstGeom>
          <a:solidFill>
            <a:schemeClr val="bg1"/>
          </a:solidFill>
          <a:ln w="12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350"/>
          </a:p>
        </p:txBody>
      </p:sp>
      <p:cxnSp>
        <p:nvCxnSpPr>
          <p:cNvPr id="12" name="直接连接符 11"/>
          <p:cNvCxnSpPr/>
          <p:nvPr userDrawn="1"/>
        </p:nvCxnSpPr>
        <p:spPr>
          <a:xfrm>
            <a:off x="1401886" y="1072794"/>
            <a:ext cx="91827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16253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l="1" r="311"/>
          <a:stretch>
            <a:fillRect/>
          </a:stretch>
        </p:blipFill>
        <p:spPr>
          <a:xfrm>
            <a:off x="0" y="363682"/>
            <a:ext cx="9144000" cy="4634345"/>
          </a:xfrm>
          <a:prstGeom prst="rect">
            <a:avLst/>
          </a:prstGeom>
        </p:spPr>
      </p:pic>
      <p:sp>
        <p:nvSpPr>
          <p:cNvPr id="9" name="矩形 8"/>
          <p:cNvSpPr/>
          <p:nvPr userDrawn="1"/>
        </p:nvSpPr>
        <p:spPr>
          <a:xfrm>
            <a:off x="895279" y="362628"/>
            <a:ext cx="7332012" cy="4291376"/>
          </a:xfrm>
          <a:prstGeom prst="rect">
            <a:avLst/>
          </a:prstGeom>
          <a:solidFill>
            <a:schemeClr val="bg1"/>
          </a:solidFill>
          <a:ln>
            <a:noFill/>
          </a:ln>
          <a:effectLst>
            <a:outerShdw blurRad="152400" dist="381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任意多边形 9"/>
          <p:cNvSpPr/>
          <p:nvPr userDrawn="1"/>
        </p:nvSpPr>
        <p:spPr>
          <a:xfrm flipH="1">
            <a:off x="320838" y="2277965"/>
            <a:ext cx="242888" cy="514350"/>
          </a:xfrm>
          <a:custGeom>
            <a:avLst/>
            <a:gdLst>
              <a:gd name="connsiteX0" fmla="*/ 0 w 323850"/>
              <a:gd name="connsiteY0" fmla="*/ 0 h 685800"/>
              <a:gd name="connsiteX1" fmla="*/ 323850 w 323850"/>
              <a:gd name="connsiteY1" fmla="*/ 342900 h 685800"/>
              <a:gd name="connsiteX2" fmla="*/ 0 w 323850"/>
              <a:gd name="connsiteY2" fmla="*/ 685800 h 685800"/>
            </a:gdLst>
            <a:ahLst/>
            <a:cxnLst>
              <a:cxn ang="0">
                <a:pos x="connsiteX0" y="connsiteY0"/>
              </a:cxn>
              <a:cxn ang="0">
                <a:pos x="connsiteX1" y="connsiteY1"/>
              </a:cxn>
              <a:cxn ang="0">
                <a:pos x="connsiteX2" y="connsiteY2"/>
              </a:cxn>
            </a:cxnLst>
            <a:rect l="l" t="t" r="r" b="b"/>
            <a:pathLst>
              <a:path w="323850" h="685800">
                <a:moveTo>
                  <a:pt x="0" y="0"/>
                </a:moveTo>
                <a:lnTo>
                  <a:pt x="323850" y="342900"/>
                </a:lnTo>
                <a:lnTo>
                  <a:pt x="0" y="685800"/>
                </a:lnTo>
              </a:path>
            </a:pathLst>
          </a:custGeom>
          <a:noFill/>
          <a:ln w="38100" cap="rnd">
            <a:solidFill>
              <a:schemeClr val="bg1">
                <a:lumMod val="75000"/>
              </a:schemeClr>
            </a:solidFill>
            <a:round/>
          </a:ln>
          <a:effectLst>
            <a:outerShdw blurRad="38100" dist="50800" dir="2700000" sx="96000" sy="96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任意多边形 10"/>
          <p:cNvSpPr/>
          <p:nvPr userDrawn="1"/>
        </p:nvSpPr>
        <p:spPr>
          <a:xfrm flipV="1">
            <a:off x="8558844" y="2277965"/>
            <a:ext cx="242888" cy="514350"/>
          </a:xfrm>
          <a:custGeom>
            <a:avLst/>
            <a:gdLst>
              <a:gd name="connsiteX0" fmla="*/ 0 w 323850"/>
              <a:gd name="connsiteY0" fmla="*/ 0 h 685800"/>
              <a:gd name="connsiteX1" fmla="*/ 323850 w 323850"/>
              <a:gd name="connsiteY1" fmla="*/ 342900 h 685800"/>
              <a:gd name="connsiteX2" fmla="*/ 0 w 323850"/>
              <a:gd name="connsiteY2" fmla="*/ 685800 h 685800"/>
            </a:gdLst>
            <a:ahLst/>
            <a:cxnLst>
              <a:cxn ang="0">
                <a:pos x="connsiteX0" y="connsiteY0"/>
              </a:cxn>
              <a:cxn ang="0">
                <a:pos x="connsiteX1" y="connsiteY1"/>
              </a:cxn>
              <a:cxn ang="0">
                <a:pos x="connsiteX2" y="connsiteY2"/>
              </a:cxn>
            </a:cxnLst>
            <a:rect l="l" t="t" r="r" b="b"/>
            <a:pathLst>
              <a:path w="323850" h="685800">
                <a:moveTo>
                  <a:pt x="0" y="0"/>
                </a:moveTo>
                <a:lnTo>
                  <a:pt x="323850" y="342900"/>
                </a:lnTo>
                <a:lnTo>
                  <a:pt x="0" y="685800"/>
                </a:lnTo>
              </a:path>
            </a:pathLst>
          </a:custGeom>
          <a:noFill/>
          <a:ln w="38100" cap="rnd">
            <a:solidFill>
              <a:schemeClr val="bg1">
                <a:lumMod val="75000"/>
              </a:schemeClr>
            </a:solidFill>
            <a:round/>
          </a:ln>
          <a:effectLst>
            <a:outerShdw blurRad="38100" dist="50800" dir="2700000" sx="96000" sy="96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userDrawn="1"/>
        </p:nvSpPr>
        <p:spPr>
          <a:xfrm>
            <a:off x="4495273" y="789828"/>
            <a:ext cx="3614522" cy="3777712"/>
          </a:xfrm>
          <a:prstGeom prst="rect">
            <a:avLst/>
          </a:prstGeom>
          <a:pattFill prst="ltUpDiag">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350" dirty="0"/>
              <a:t>女</a:t>
            </a:r>
          </a:p>
        </p:txBody>
      </p:sp>
      <p:sp>
        <p:nvSpPr>
          <p:cNvPr id="8" name="矩形 7"/>
          <p:cNvSpPr/>
          <p:nvPr userDrawn="1"/>
        </p:nvSpPr>
        <p:spPr>
          <a:xfrm>
            <a:off x="4468828" y="1042078"/>
            <a:ext cx="3667410" cy="3140648"/>
          </a:xfrm>
          <a:prstGeom prst="rect">
            <a:avLst/>
          </a:prstGeom>
          <a:solidFill>
            <a:schemeClr val="bg1"/>
          </a:solidFill>
          <a:ln w="12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350"/>
          </a:p>
        </p:txBody>
      </p:sp>
      <p:cxnSp>
        <p:nvCxnSpPr>
          <p:cNvPr id="12" name="直接连接符 11"/>
          <p:cNvCxnSpPr/>
          <p:nvPr userDrawn="1"/>
        </p:nvCxnSpPr>
        <p:spPr>
          <a:xfrm>
            <a:off x="1401886" y="1072794"/>
            <a:ext cx="91827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94537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vider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493776" y="1117997"/>
            <a:ext cx="4978908" cy="1790700"/>
          </a:xfrm>
          <a:prstGeom prst="rect">
            <a:avLst/>
          </a:prstGeom>
          <a:ln>
            <a:noFill/>
          </a:ln>
        </p:spPr>
        <p:txBody>
          <a:bodyPr lIns="0" anchor="b">
            <a:noAutofit/>
          </a:bodyPr>
          <a:lstStyle>
            <a:lvl1pPr algn="l">
              <a:lnSpc>
                <a:spcPts val="4350"/>
              </a:lnSpc>
              <a:defRPr sz="45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493776" y="2977753"/>
            <a:ext cx="4978908" cy="1659732"/>
          </a:xfrm>
          <a:prstGeom prst="rect">
            <a:avLst/>
          </a:prstGeom>
          <a:ln>
            <a:noFill/>
          </a:ln>
        </p:spPr>
        <p:txBody>
          <a:bodyPr lIns="0">
            <a:noAutofit/>
          </a:bodyPr>
          <a:lstStyle>
            <a:lvl1pPr marL="0" indent="0" algn="l">
              <a:buNone/>
              <a:defRPr sz="2100" b="0" baseline="0">
                <a:solidFill>
                  <a:schemeClr val="bg1"/>
                </a:solidFill>
                <a:latin typeface="Georgia" charset="0"/>
                <a:ea typeface="Georgia" charset="0"/>
                <a:cs typeface="Georgia"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700" y="240860"/>
            <a:ext cx="3600450" cy="267022"/>
          </a:xfrm>
          <a:prstGeom prst="rect">
            <a:avLst/>
          </a:prstGeom>
        </p:spPr>
      </p:pic>
    </p:spTree>
    <p:extLst>
      <p:ext uri="{BB962C8B-B14F-4D97-AF65-F5344CB8AC3E}">
        <p14:creationId xmlns:p14="http://schemas.microsoft.com/office/powerpoint/2010/main" val="1628506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674D2DF-EA40-424B-9200-EEB89F240BBC}"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8958920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674D2DF-EA40-424B-9200-EEB89F240BBC}"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30607019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674D2DF-EA40-424B-9200-EEB89F240BBC}" type="datetimeFigureOut">
              <a:rPr lang="zh-CN" altLang="en-US" smtClean="0"/>
              <a:t>2020/9/23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25315393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674D2DF-EA40-424B-9200-EEB89F240BBC}" type="datetimeFigureOut">
              <a:rPr lang="zh-CN" altLang="en-US" smtClean="0"/>
              <a:t>2020/9/23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42025325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674D2DF-EA40-424B-9200-EEB89F240BBC}" type="datetimeFigureOut">
              <a:rPr lang="zh-CN" altLang="en-US" smtClean="0"/>
              <a:t>2020/9/23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23674796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674D2DF-EA40-424B-9200-EEB89F240BBC}" type="datetimeFigureOut">
              <a:rPr lang="zh-CN" altLang="en-US" smtClean="0"/>
              <a:t>2020/9/23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19812100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674D2DF-EA40-424B-9200-EEB89F240BBC}" type="datetimeFigureOut">
              <a:rPr lang="zh-CN" altLang="en-US" smtClean="0"/>
              <a:t>2020/9/23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36789470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674D2DF-EA40-424B-9200-EEB89F240BBC}" type="datetimeFigureOut">
              <a:rPr lang="zh-CN" altLang="en-US" smtClean="0"/>
              <a:t>2020/9/23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35818799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674D2DF-EA40-424B-9200-EEB89F240BBC}" type="datetimeFigureOut">
              <a:rPr lang="zh-CN" altLang="en-US" smtClean="0"/>
              <a:t>2020/9/23</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5003466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rticle"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920.png"/><Relationship Id="rId3" Type="http://schemas.openxmlformats.org/officeDocument/2006/relationships/image" Target="../media/image400.png"/><Relationship Id="rId7" Type="http://schemas.openxmlformats.org/officeDocument/2006/relationships/image" Target="../media/image81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700.png"/><Relationship Id="rId11" Type="http://schemas.openxmlformats.org/officeDocument/2006/relationships/image" Target="../media/image1200.png"/><Relationship Id="rId5" Type="http://schemas.openxmlformats.org/officeDocument/2006/relationships/image" Target="../media/image600.png"/><Relationship Id="rId10" Type="http://schemas.openxmlformats.org/officeDocument/2006/relationships/image" Target="../media/image1110.png"/><Relationship Id="rId4" Type="http://schemas.openxmlformats.org/officeDocument/2006/relationships/image" Target="../media/image500.png"/><Relationship Id="rId9" Type="http://schemas.openxmlformats.org/officeDocument/2006/relationships/image" Target="../media/image1000.png"/></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70.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6.emf"/><Relationship Id="rId4" Type="http://schemas.openxmlformats.org/officeDocument/2006/relationships/image" Target="../media/image55.emf"/></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13.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00.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500.pn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700.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87.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6.e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0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opic">
            <a:extLst>
              <a:ext uri="{FF2B5EF4-FFF2-40B4-BE49-F238E27FC236}">
                <a16:creationId xmlns="" xmlns:a16="http://schemas.microsoft.com/office/drawing/2014/main" id="{B0882130-6200-324C-8A79-B506D34288AC}"/>
              </a:ext>
            </a:extLst>
          </p:cNvPr>
          <p:cNvSpPr>
            <a:spLocks noGrp="1"/>
          </p:cNvSpPr>
          <p:nvPr>
            <p:ph type="ctrTitle"/>
          </p:nvPr>
        </p:nvSpPr>
        <p:spPr/>
        <p:txBody>
          <a:bodyPr/>
          <a:lstStyle/>
          <a:p>
            <a:pPr algn="ctr"/>
            <a:r>
              <a:rPr lang="en-US" altLang="zh-CN" sz="4800" dirty="0" smtClean="0"/>
              <a:t>Binary Convolutional </a:t>
            </a:r>
            <a:r>
              <a:rPr lang="en-US" altLang="zh-CN" sz="4800" dirty="0"/>
              <a:t>Networks</a:t>
            </a:r>
          </a:p>
        </p:txBody>
      </p:sp>
      <p:sp>
        <p:nvSpPr>
          <p:cNvPr id="5" name="Section Divider Title">
            <a:extLst>
              <a:ext uri="{FF2B5EF4-FFF2-40B4-BE49-F238E27FC236}">
                <a16:creationId xmlns="" xmlns:a16="http://schemas.microsoft.com/office/drawing/2014/main" id="{F57E7746-DDC4-614A-A7D1-B72950AB5208}"/>
              </a:ext>
            </a:extLst>
          </p:cNvPr>
          <p:cNvSpPr>
            <a:spLocks noGrp="1"/>
          </p:cNvSpPr>
          <p:nvPr>
            <p:ph type="subTitle" idx="1"/>
          </p:nvPr>
        </p:nvSpPr>
        <p:spPr/>
        <p:txBody>
          <a:bodyPr/>
          <a:lstStyle/>
          <a:p>
            <a:endParaRPr lang="en-US" dirty="0"/>
          </a:p>
        </p:txBody>
      </p:sp>
      <p:sp>
        <p:nvSpPr>
          <p:cNvPr id="6" name="Sub-topic">
            <a:extLst>
              <a:ext uri="{FF2B5EF4-FFF2-40B4-BE49-F238E27FC236}">
                <a16:creationId xmlns="" xmlns:a16="http://schemas.microsoft.com/office/drawing/2014/main" id="{B0882130-6200-324C-8A79-B506D34288AC}"/>
              </a:ext>
            </a:extLst>
          </p:cNvPr>
          <p:cNvSpPr txBox="1">
            <a:spLocks/>
          </p:cNvSpPr>
          <p:nvPr/>
        </p:nvSpPr>
        <p:spPr>
          <a:xfrm>
            <a:off x="492404" y="1960235"/>
            <a:ext cx="5391451" cy="1785726"/>
          </a:xfrm>
          <a:prstGeom prst="rect">
            <a:avLst/>
          </a:prstGeom>
          <a:ln>
            <a:noFill/>
          </a:ln>
        </p:spPr>
        <p:txBody>
          <a:bodyPr vert="horz" lIns="0" tIns="45720" rIns="91440" bIns="45720" rtlCol="0" anchor="b">
            <a:noAutofit/>
          </a:bodyPr>
          <a:lstStyle>
            <a:lvl1pPr algn="l" defTabSz="914400" rtl="0" eaLnBrk="1" latinLnBrk="0" hangingPunct="1">
              <a:lnSpc>
                <a:spcPts val="4350"/>
              </a:lnSpc>
              <a:spcBef>
                <a:spcPct val="0"/>
              </a:spcBef>
              <a:buNone/>
              <a:defRPr sz="4500" b="1" i="0" kern="1200" cap="all" baseline="0">
                <a:solidFill>
                  <a:schemeClr val="bg1"/>
                </a:solidFill>
                <a:latin typeface="Arial" charset="0"/>
                <a:ea typeface="Arial" charset="0"/>
                <a:cs typeface="Arial" charset="0"/>
              </a:defRPr>
            </a:lvl1pPr>
          </a:lstStyle>
          <a:p>
            <a:r>
              <a:rPr lang="en-US" altLang="zh-CN" cap="none" smtClean="0">
                <a:solidFill>
                  <a:srgbClr val="0070C0"/>
                </a:solidFill>
              </a:rPr>
              <a:t/>
            </a:r>
            <a:br>
              <a:rPr lang="en-US" altLang="zh-CN" cap="none" smtClean="0">
                <a:solidFill>
                  <a:srgbClr val="0070C0"/>
                </a:solidFill>
              </a:rPr>
            </a:br>
            <a:r>
              <a:rPr lang="en-US" altLang="zh-CN" sz="4400" smtClean="0">
                <a:latin typeface="Times New Roman" panose="02020603050405020304" pitchFamily="18" charset="0"/>
                <a:cs typeface="Times New Roman" panose="02020603050405020304" pitchFamily="18" charset="0"/>
              </a:rPr>
              <a:t>Filtering, Convolution and Gabor filters</a:t>
            </a:r>
            <a:endParaRPr lang="en-US" dirty="0"/>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26153" t="15663" r="-369" b="239"/>
          <a:stretch/>
        </p:blipFill>
        <p:spPr>
          <a:xfrm>
            <a:off x="-1540199" y="-32238"/>
            <a:ext cx="10745176" cy="6850673"/>
          </a:xfrm>
          <a:prstGeom prst="rect">
            <a:avLst/>
          </a:prstGeom>
        </p:spPr>
      </p:pic>
      <p:sp>
        <p:nvSpPr>
          <p:cNvPr id="8" name="Sub-topic">
            <a:extLst>
              <a:ext uri="{FF2B5EF4-FFF2-40B4-BE49-F238E27FC236}">
                <a16:creationId xmlns="" xmlns:a16="http://schemas.microsoft.com/office/drawing/2014/main" id="{B0882130-6200-324C-8A79-B506D34288AC}"/>
              </a:ext>
            </a:extLst>
          </p:cNvPr>
          <p:cNvSpPr txBox="1">
            <a:spLocks/>
          </p:cNvSpPr>
          <p:nvPr/>
        </p:nvSpPr>
        <p:spPr>
          <a:xfrm>
            <a:off x="-1460500" y="1947047"/>
            <a:ext cx="5391451" cy="1785726"/>
          </a:xfrm>
          <a:prstGeom prst="rect">
            <a:avLst/>
          </a:prstGeom>
          <a:ln>
            <a:noFill/>
          </a:ln>
        </p:spPr>
        <p:txBody>
          <a:bodyPr vert="horz" lIns="0" tIns="45720" rIns="91440" bIns="45720" rtlCol="0" anchor="b">
            <a:noAutofit/>
          </a:bodyPr>
          <a:lstStyle>
            <a:lvl1pPr algn="l" defTabSz="914400" rtl="0" eaLnBrk="1" latinLnBrk="0" hangingPunct="1">
              <a:lnSpc>
                <a:spcPts val="4338"/>
              </a:lnSpc>
              <a:spcBef>
                <a:spcPct val="0"/>
              </a:spcBef>
              <a:buNone/>
              <a:defRPr sz="4487" b="1" i="0" kern="1200" cap="all" baseline="0">
                <a:solidFill>
                  <a:schemeClr val="bg1"/>
                </a:solidFill>
                <a:latin typeface="Arial" charset="0"/>
                <a:ea typeface="Arial" charset="0"/>
                <a:cs typeface="Arial" charset="0"/>
              </a:defRPr>
            </a:lvl1pPr>
          </a:lstStyle>
          <a:p>
            <a:r>
              <a:rPr lang="en-US" altLang="zh-CN" cap="none" dirty="0" smtClean="0"/>
              <a:t>Binary Convolutional Neural Networks</a:t>
            </a:r>
            <a:endParaRPr lang="en-US" dirty="0"/>
          </a:p>
        </p:txBody>
      </p:sp>
      <p:pic>
        <p:nvPicPr>
          <p:cNvPr id="9" name="Picture 6" descr="University at Buffalo, The State University of New York log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2821" y="133350"/>
            <a:ext cx="6181984" cy="566192"/>
          </a:xfrm>
          <a:prstGeom prst="rect">
            <a:avLst/>
          </a:prstGeom>
        </p:spPr>
      </p:pic>
    </p:spTree>
    <p:extLst>
      <p:ext uri="{BB962C8B-B14F-4D97-AF65-F5344CB8AC3E}">
        <p14:creationId xmlns:p14="http://schemas.microsoft.com/office/powerpoint/2010/main" val="294625761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448022"/>
            <a:ext cx="611560" cy="611560"/>
          </a:xfrm>
          <a:prstGeom prst="rect">
            <a:avLst/>
          </a:prstGeom>
          <a:solidFill>
            <a:srgbClr val="F2A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2A849"/>
              </a:solidFill>
            </a:endParaRPr>
          </a:p>
        </p:txBody>
      </p:sp>
      <p:sp>
        <p:nvSpPr>
          <p:cNvPr id="20" name="TextBox 19"/>
          <p:cNvSpPr txBox="1"/>
          <p:nvPr/>
        </p:nvSpPr>
        <p:spPr>
          <a:xfrm>
            <a:off x="709822" y="753802"/>
            <a:ext cx="4222218" cy="338554"/>
          </a:xfrm>
          <a:prstGeom prst="rect">
            <a:avLst/>
          </a:prstGeom>
          <a:noFill/>
        </p:spPr>
        <p:txBody>
          <a:bodyPr wrap="square" rtlCol="0">
            <a:spAutoFit/>
          </a:bodyPr>
          <a:lstStyle/>
          <a:p>
            <a:r>
              <a:rPr lang="en-US" altLang="zh-CN" sz="1600" dirty="0">
                <a:solidFill>
                  <a:srgbClr val="F2A849"/>
                </a:solidFill>
                <a:latin typeface="微软雅黑" pitchFamily="34" charset="-122"/>
                <a:ea typeface="微软雅黑" pitchFamily="34" charset="-122"/>
              </a:rPr>
              <a:t>-- Forward Propagation with Modulation</a:t>
            </a:r>
            <a:endParaRPr lang="zh-CN" altLang="en-US" sz="1600" dirty="0">
              <a:solidFill>
                <a:srgbClr val="F2A849"/>
              </a:solidFill>
              <a:latin typeface="微软雅黑" pitchFamily="34" charset="-122"/>
              <a:ea typeface="微软雅黑" pitchFamily="34" charset="-122"/>
            </a:endParaRPr>
          </a:p>
        </p:txBody>
      </p:sp>
      <p:sp>
        <p:nvSpPr>
          <p:cNvPr id="9" name="TextBox 19"/>
          <p:cNvSpPr txBox="1"/>
          <p:nvPr/>
        </p:nvSpPr>
        <p:spPr>
          <a:xfrm>
            <a:off x="712129" y="448022"/>
            <a:ext cx="3859871" cy="338554"/>
          </a:xfrm>
          <a:prstGeom prst="rect">
            <a:avLst/>
          </a:prstGeom>
          <a:noFill/>
        </p:spPr>
        <p:txBody>
          <a:bodyPr wrap="square" rtlCol="0">
            <a:spAutoFit/>
          </a:bodyPr>
          <a:lstStyle/>
          <a:p>
            <a:r>
              <a:rPr lang="en-US" altLang="zh-CN" sz="1600" dirty="0">
                <a:solidFill>
                  <a:srgbClr val="F2A849"/>
                </a:solidFill>
                <a:latin typeface="微软雅黑" pitchFamily="34" charset="-122"/>
                <a:ea typeface="微软雅黑" pitchFamily="34" charset="-122"/>
              </a:rPr>
              <a:t>Modulated Convolutional Networks</a:t>
            </a:r>
          </a:p>
        </p:txBody>
      </p:sp>
      <p:sp>
        <p:nvSpPr>
          <p:cNvPr id="17" name="TextBox 20"/>
          <p:cNvSpPr txBox="1"/>
          <p:nvPr/>
        </p:nvSpPr>
        <p:spPr>
          <a:xfrm>
            <a:off x="611560" y="1196085"/>
            <a:ext cx="5328593" cy="338554"/>
          </a:xfrm>
          <a:prstGeom prst="rect">
            <a:avLst/>
          </a:prstGeom>
          <a:noFill/>
        </p:spPr>
        <p:txBody>
          <a:bodyPr wrap="square" rtlCol="0">
            <a:spAutoFit/>
          </a:bodyPr>
          <a:lstStyle/>
          <a:p>
            <a:r>
              <a:rPr lang="en-US" altLang="zh-CN" sz="1600" b="1" dirty="0">
                <a:solidFill>
                  <a:schemeClr val="accent6">
                    <a:lumMod val="75000"/>
                  </a:schemeClr>
                </a:solidFill>
                <a:latin typeface="微软雅黑" pitchFamily="34" charset="-122"/>
                <a:ea typeface="微软雅黑" pitchFamily="34" charset="-122"/>
              </a:rPr>
              <a:t>Forward convolution</a:t>
            </a:r>
            <a:endParaRPr lang="zh-CN" altLang="en-US" sz="1600" b="1" dirty="0">
              <a:solidFill>
                <a:schemeClr val="accent6">
                  <a:lumMod val="75000"/>
                </a:schemeClr>
              </a:solidFill>
              <a:latin typeface="微软雅黑" pitchFamily="34" charset="-122"/>
              <a:ea typeface="微软雅黑" pitchFamily="34" charset="-122"/>
            </a:endParaRPr>
          </a:p>
        </p:txBody>
      </p:sp>
      <p:cxnSp>
        <p:nvCxnSpPr>
          <p:cNvPr id="34" name="直线箭头连接符 33"/>
          <p:cNvCxnSpPr/>
          <p:nvPr/>
        </p:nvCxnSpPr>
        <p:spPr>
          <a:xfrm>
            <a:off x="4788024" y="3168109"/>
            <a:ext cx="80571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709822" y="2221959"/>
            <a:ext cx="3937000" cy="1892300"/>
          </a:xfrm>
          <a:prstGeom prst="rect">
            <a:avLst/>
          </a:prstGeom>
        </p:spPr>
      </p:pic>
      <p:pic>
        <p:nvPicPr>
          <p:cNvPr id="16" name="图片 15"/>
          <p:cNvPicPr>
            <a:picLocks noChangeAspect="1"/>
          </p:cNvPicPr>
          <p:nvPr/>
        </p:nvPicPr>
        <p:blipFill>
          <a:blip r:embed="rId4"/>
          <a:stretch>
            <a:fillRect/>
          </a:stretch>
        </p:blipFill>
        <p:spPr>
          <a:xfrm>
            <a:off x="5796136" y="2499742"/>
            <a:ext cx="2032000" cy="317500"/>
          </a:xfrm>
          <a:prstGeom prst="rect">
            <a:avLst/>
          </a:prstGeom>
        </p:spPr>
      </p:pic>
      <p:pic>
        <p:nvPicPr>
          <p:cNvPr id="19" name="图片 18"/>
          <p:cNvPicPr>
            <a:picLocks noChangeAspect="1"/>
          </p:cNvPicPr>
          <p:nvPr/>
        </p:nvPicPr>
        <p:blipFill>
          <a:blip r:embed="rId5"/>
          <a:stretch>
            <a:fillRect/>
          </a:stretch>
        </p:blipFill>
        <p:spPr>
          <a:xfrm>
            <a:off x="5777086" y="3174459"/>
            <a:ext cx="2070100" cy="939800"/>
          </a:xfrm>
          <a:prstGeom prst="rect">
            <a:avLst/>
          </a:prstGeom>
        </p:spPr>
      </p:pic>
      <p:sp>
        <p:nvSpPr>
          <p:cNvPr id="21" name="文本框 20"/>
          <p:cNvSpPr txBox="1"/>
          <p:nvPr/>
        </p:nvSpPr>
        <p:spPr>
          <a:xfrm>
            <a:off x="709822" y="1688259"/>
            <a:ext cx="1413906" cy="338554"/>
          </a:xfrm>
          <a:prstGeom prst="rect">
            <a:avLst/>
          </a:prstGeom>
          <a:noFill/>
        </p:spPr>
        <p:txBody>
          <a:bodyPr wrap="square" rtlCol="0">
            <a:spAutoFit/>
          </a:bodyPr>
          <a:lstStyle>
            <a:defPPr>
              <a:defRPr lang="zh-HK"/>
            </a:defPPr>
            <a:lvl1pPr>
              <a:defRPr b="1">
                <a:latin typeface="楷体" panose="02010609060101010101" pitchFamily="49" charset="-122"/>
                <a:ea typeface="楷体" panose="02010609060101010101" pitchFamily="49" charset="-122"/>
              </a:defRPr>
            </a:lvl1pPr>
          </a:lstStyle>
          <a:p>
            <a:r>
              <a:rPr lang="en-US" altLang="zh-CN" sz="1600" b="0" dirty="0">
                <a:latin typeface="Times New Roman" panose="02020603050405020304" pitchFamily="18" charset="0"/>
                <a:cs typeface="Times New Roman" panose="02020603050405020304" pitchFamily="18" charset="0"/>
              </a:rPr>
              <a:t> h=1,g=1</a:t>
            </a:r>
            <a:endParaRPr lang="zh-CN" altLang="en-US" sz="1600" b="0" dirty="0"/>
          </a:p>
        </p:txBody>
      </p:sp>
    </p:spTree>
    <p:extLst>
      <p:ext uri="{BB962C8B-B14F-4D97-AF65-F5344CB8AC3E}">
        <p14:creationId xmlns:p14="http://schemas.microsoft.com/office/powerpoint/2010/main" val="3890127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3" presetClass="entr" presetSubtype="1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additive="base">
                                        <p:cTn id="22" dur="500"/>
                                        <p:tgtEl>
                                          <p:spTgt spid="34"/>
                                        </p:tgtEl>
                                        <p:attrNameLst>
                                          <p:attrName>ppt_x</p:attrName>
                                        </p:attrNameLst>
                                      </p:cBhvr>
                                      <p:tavLst>
                                        <p:tav tm="0">
                                          <p:val>
                                            <p:strVal val="#ppt_x-#ppt_w*1.125000"/>
                                          </p:val>
                                        </p:tav>
                                        <p:tav tm="100000">
                                          <p:val>
                                            <p:strVal val="#ppt_x"/>
                                          </p:val>
                                        </p:tav>
                                      </p:tavLst>
                                    </p:anim>
                                    <p:animEffect transition="in" filter="wipe(right)">
                                      <p:cBhvr>
                                        <p:cTn id="23" dur="500"/>
                                        <p:tgtEl>
                                          <p:spTgt spid="34"/>
                                        </p:tgtEl>
                                      </p:cBhvr>
                                    </p:animEffect>
                                  </p:childTnLst>
                                </p:cTn>
                              </p:par>
                            </p:childTnLst>
                          </p:cTn>
                        </p:par>
                        <p:par>
                          <p:cTn id="24" fill="hold">
                            <p:stCondLst>
                              <p:cond delay="2000"/>
                            </p:stCondLst>
                            <p:childTnLst>
                              <p:par>
                                <p:cTn id="25" presetID="3" presetClass="entr" presetSubtype="1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par>
                          <p:cTn id="28" fill="hold">
                            <p:stCondLst>
                              <p:cond delay="2500"/>
                            </p:stCondLst>
                            <p:childTnLst>
                              <p:par>
                                <p:cTn id="29" presetID="3" presetClass="entr" presetSubtype="1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blinds(horizontal)">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448022"/>
            <a:ext cx="611560" cy="611560"/>
          </a:xfrm>
          <a:prstGeom prst="rect">
            <a:avLst/>
          </a:prstGeom>
          <a:solidFill>
            <a:srgbClr val="F2A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2A849"/>
              </a:solidFill>
            </a:endParaRPr>
          </a:p>
        </p:txBody>
      </p:sp>
      <p:sp>
        <p:nvSpPr>
          <p:cNvPr id="20" name="TextBox 19"/>
          <p:cNvSpPr txBox="1"/>
          <p:nvPr/>
        </p:nvSpPr>
        <p:spPr>
          <a:xfrm>
            <a:off x="709822" y="753802"/>
            <a:ext cx="4222218" cy="338554"/>
          </a:xfrm>
          <a:prstGeom prst="rect">
            <a:avLst/>
          </a:prstGeom>
          <a:noFill/>
        </p:spPr>
        <p:txBody>
          <a:bodyPr wrap="square" rtlCol="0">
            <a:spAutoFit/>
          </a:bodyPr>
          <a:lstStyle/>
          <a:p>
            <a:r>
              <a:rPr lang="en-US" altLang="zh-CN" sz="1600" dirty="0">
                <a:solidFill>
                  <a:srgbClr val="F2A849"/>
                </a:solidFill>
                <a:latin typeface="微软雅黑" pitchFamily="34" charset="-122"/>
                <a:ea typeface="微软雅黑" pitchFamily="34" charset="-122"/>
              </a:rPr>
              <a:t>-- Forward Propagation with Modulation</a:t>
            </a:r>
            <a:endParaRPr lang="zh-CN" altLang="en-US" sz="1600" dirty="0">
              <a:solidFill>
                <a:srgbClr val="F2A849"/>
              </a:solidFill>
              <a:latin typeface="微软雅黑" pitchFamily="34" charset="-122"/>
              <a:ea typeface="微软雅黑" pitchFamily="34" charset="-122"/>
            </a:endParaRPr>
          </a:p>
        </p:txBody>
      </p:sp>
      <p:sp>
        <p:nvSpPr>
          <p:cNvPr id="9" name="TextBox 19"/>
          <p:cNvSpPr txBox="1"/>
          <p:nvPr/>
        </p:nvSpPr>
        <p:spPr>
          <a:xfrm>
            <a:off x="712129" y="448022"/>
            <a:ext cx="3859871" cy="338554"/>
          </a:xfrm>
          <a:prstGeom prst="rect">
            <a:avLst/>
          </a:prstGeom>
          <a:noFill/>
        </p:spPr>
        <p:txBody>
          <a:bodyPr wrap="square" rtlCol="0">
            <a:spAutoFit/>
          </a:bodyPr>
          <a:lstStyle/>
          <a:p>
            <a:r>
              <a:rPr lang="en-US" altLang="zh-CN" sz="1600" dirty="0">
                <a:solidFill>
                  <a:srgbClr val="F2A849"/>
                </a:solidFill>
                <a:latin typeface="微软雅黑" pitchFamily="34" charset="-122"/>
                <a:ea typeface="微软雅黑" pitchFamily="34" charset="-122"/>
              </a:rPr>
              <a:t>Modulated Convolutional Networks</a:t>
            </a:r>
          </a:p>
        </p:txBody>
      </p:sp>
      <p:sp>
        <p:nvSpPr>
          <p:cNvPr id="21" name="文本框 20"/>
          <p:cNvSpPr txBox="1"/>
          <p:nvPr/>
        </p:nvSpPr>
        <p:spPr>
          <a:xfrm>
            <a:off x="722522" y="1130523"/>
            <a:ext cx="1413906" cy="338554"/>
          </a:xfrm>
          <a:prstGeom prst="rect">
            <a:avLst/>
          </a:prstGeom>
          <a:noFill/>
        </p:spPr>
        <p:txBody>
          <a:bodyPr wrap="square" rtlCol="0">
            <a:spAutoFit/>
          </a:bodyPr>
          <a:lstStyle>
            <a:defPPr>
              <a:defRPr lang="zh-HK"/>
            </a:defPPr>
            <a:lvl1pPr>
              <a:defRPr b="1">
                <a:latin typeface="楷体" panose="02010609060101010101" pitchFamily="49" charset="-122"/>
                <a:ea typeface="楷体" panose="02010609060101010101" pitchFamily="49" charset="-122"/>
              </a:defRPr>
            </a:lvl1pPr>
          </a:lstStyle>
          <a:p>
            <a:r>
              <a:rPr lang="en-US" altLang="zh-CN" sz="1600" b="0" dirty="0">
                <a:latin typeface="Times New Roman" panose="02020603050405020304" pitchFamily="18" charset="0"/>
                <a:cs typeface="Times New Roman" panose="02020603050405020304" pitchFamily="18" charset="0"/>
              </a:rPr>
              <a:t> h=10,g=20</a:t>
            </a:r>
            <a:endParaRPr lang="zh-CN" altLang="en-US" sz="1600" b="0" dirty="0"/>
          </a:p>
        </p:txBody>
      </p:sp>
      <p:pic>
        <p:nvPicPr>
          <p:cNvPr id="4" name="图片 3"/>
          <p:cNvPicPr>
            <a:picLocks noChangeAspect="1"/>
          </p:cNvPicPr>
          <p:nvPr/>
        </p:nvPicPr>
        <p:blipFill>
          <a:blip r:embed="rId3"/>
          <a:stretch>
            <a:fillRect/>
          </a:stretch>
        </p:blipFill>
        <p:spPr>
          <a:xfrm>
            <a:off x="1547664" y="1605580"/>
            <a:ext cx="5760640" cy="3417548"/>
          </a:xfrm>
          <a:prstGeom prst="rect">
            <a:avLst/>
          </a:prstGeom>
        </p:spPr>
      </p:pic>
    </p:spTree>
    <p:extLst>
      <p:ext uri="{BB962C8B-B14F-4D97-AF65-F5344CB8AC3E}">
        <p14:creationId xmlns:p14="http://schemas.microsoft.com/office/powerpoint/2010/main" val="10329131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 presetClass="entr" presetSubtype="1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448022"/>
            <a:ext cx="611560" cy="611560"/>
          </a:xfrm>
          <a:prstGeom prst="rect">
            <a:avLst/>
          </a:prstGeom>
          <a:solidFill>
            <a:srgbClr val="F2A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2A849"/>
              </a:solidFill>
            </a:endParaRPr>
          </a:p>
        </p:txBody>
      </p:sp>
      <p:sp>
        <p:nvSpPr>
          <p:cNvPr id="20" name="TextBox 19"/>
          <p:cNvSpPr txBox="1"/>
          <p:nvPr/>
        </p:nvSpPr>
        <p:spPr>
          <a:xfrm>
            <a:off x="709822" y="753802"/>
            <a:ext cx="4222218" cy="338554"/>
          </a:xfrm>
          <a:prstGeom prst="rect">
            <a:avLst/>
          </a:prstGeom>
          <a:noFill/>
        </p:spPr>
        <p:txBody>
          <a:bodyPr wrap="square" rtlCol="0">
            <a:spAutoFit/>
          </a:bodyPr>
          <a:lstStyle/>
          <a:p>
            <a:r>
              <a:rPr lang="en-US" altLang="zh-CN" sz="1600" dirty="0">
                <a:solidFill>
                  <a:srgbClr val="F2A849"/>
                </a:solidFill>
                <a:latin typeface="微软雅黑" pitchFamily="34" charset="-122"/>
                <a:ea typeface="微软雅黑" pitchFamily="34" charset="-122"/>
              </a:rPr>
              <a:t>-- Back-propagation Updating</a:t>
            </a:r>
            <a:endParaRPr lang="zh-CN" altLang="en-US" sz="1600" dirty="0">
              <a:solidFill>
                <a:srgbClr val="F2A849"/>
              </a:solidFill>
              <a:latin typeface="微软雅黑" pitchFamily="34" charset="-122"/>
              <a:ea typeface="微软雅黑" pitchFamily="34" charset="-122"/>
            </a:endParaRPr>
          </a:p>
        </p:txBody>
      </p:sp>
      <p:sp>
        <p:nvSpPr>
          <p:cNvPr id="9" name="TextBox 19"/>
          <p:cNvSpPr txBox="1"/>
          <p:nvPr/>
        </p:nvSpPr>
        <p:spPr>
          <a:xfrm>
            <a:off x="712129" y="448022"/>
            <a:ext cx="3859871" cy="338554"/>
          </a:xfrm>
          <a:prstGeom prst="rect">
            <a:avLst/>
          </a:prstGeom>
          <a:noFill/>
        </p:spPr>
        <p:txBody>
          <a:bodyPr wrap="square" rtlCol="0">
            <a:spAutoFit/>
          </a:bodyPr>
          <a:lstStyle/>
          <a:p>
            <a:r>
              <a:rPr lang="en-US" altLang="zh-CN" sz="1600" dirty="0">
                <a:solidFill>
                  <a:srgbClr val="F2A849"/>
                </a:solidFill>
                <a:latin typeface="微软雅黑" pitchFamily="34" charset="-122"/>
                <a:ea typeface="微软雅黑" pitchFamily="34" charset="-122"/>
              </a:rPr>
              <a:t>Modulated Convolutional Networks</a:t>
            </a:r>
          </a:p>
        </p:txBody>
      </p:sp>
      <p:sp>
        <p:nvSpPr>
          <p:cNvPr id="17" name="TextBox 20"/>
          <p:cNvSpPr txBox="1"/>
          <p:nvPr/>
        </p:nvSpPr>
        <p:spPr>
          <a:xfrm>
            <a:off x="611560" y="1196085"/>
            <a:ext cx="5328593" cy="338554"/>
          </a:xfrm>
          <a:prstGeom prst="rect">
            <a:avLst/>
          </a:prstGeom>
          <a:noFill/>
        </p:spPr>
        <p:txBody>
          <a:bodyPr wrap="square" rtlCol="0">
            <a:spAutoFit/>
          </a:bodyPr>
          <a:lstStyle/>
          <a:p>
            <a:r>
              <a:rPr lang="en-US" altLang="zh-CN" sz="1600" b="1" dirty="0">
                <a:solidFill>
                  <a:schemeClr val="accent6">
                    <a:lumMod val="75000"/>
                  </a:schemeClr>
                </a:solidFill>
                <a:latin typeface="微软雅黑" pitchFamily="34" charset="-122"/>
                <a:ea typeface="微软雅黑" pitchFamily="34" charset="-122"/>
              </a:rPr>
              <a:t>Updating </a:t>
            </a:r>
            <a:r>
              <a:rPr lang="en-US" altLang="zh-CN" sz="1600" b="1" dirty="0" err="1">
                <a:solidFill>
                  <a:schemeClr val="accent6">
                    <a:lumMod val="75000"/>
                  </a:schemeClr>
                </a:solidFill>
                <a:latin typeface="微软雅黑" pitchFamily="34" charset="-122"/>
                <a:ea typeface="微软雅黑" pitchFamily="34" charset="-122"/>
              </a:rPr>
              <a:t>Unbinarized</a:t>
            </a:r>
            <a:r>
              <a:rPr lang="en-US" altLang="zh-CN" sz="1600" b="1" dirty="0">
                <a:solidFill>
                  <a:schemeClr val="accent6">
                    <a:lumMod val="75000"/>
                  </a:schemeClr>
                </a:solidFill>
                <a:latin typeface="微软雅黑" pitchFamily="34" charset="-122"/>
                <a:ea typeface="微软雅黑" pitchFamily="34" charset="-122"/>
              </a:rPr>
              <a:t> Filters</a:t>
            </a:r>
            <a:endParaRPr lang="zh-CN" altLang="en-US" sz="1600" b="1" dirty="0">
              <a:solidFill>
                <a:schemeClr val="accent6">
                  <a:lumMod val="75000"/>
                </a:schemeClr>
              </a:solidFill>
              <a:latin typeface="微软雅黑" pitchFamily="34" charset="-122"/>
              <a:ea typeface="微软雅黑" pitchFamily="34" charset="-122"/>
            </a:endParaRPr>
          </a:p>
        </p:txBody>
      </p:sp>
      <p:cxnSp>
        <p:nvCxnSpPr>
          <p:cNvPr id="34" name="直线箭头连接符 33"/>
          <p:cNvCxnSpPr/>
          <p:nvPr/>
        </p:nvCxnSpPr>
        <p:spPr>
          <a:xfrm flipV="1">
            <a:off x="2555776" y="2075185"/>
            <a:ext cx="2160240" cy="3682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899592" y="2443484"/>
            <a:ext cx="2692400" cy="622300"/>
          </a:xfrm>
          <a:prstGeom prst="rect">
            <a:avLst/>
          </a:prstGeom>
        </p:spPr>
      </p:pic>
      <p:pic>
        <p:nvPicPr>
          <p:cNvPr id="4" name="图片 3"/>
          <p:cNvPicPr>
            <a:picLocks noChangeAspect="1"/>
          </p:cNvPicPr>
          <p:nvPr/>
        </p:nvPicPr>
        <p:blipFill>
          <a:blip r:embed="rId4"/>
          <a:stretch>
            <a:fillRect/>
          </a:stretch>
        </p:blipFill>
        <p:spPr>
          <a:xfrm>
            <a:off x="1331640" y="3822229"/>
            <a:ext cx="1676400" cy="304800"/>
          </a:xfrm>
          <a:prstGeom prst="rect">
            <a:avLst/>
          </a:prstGeom>
        </p:spPr>
      </p:pic>
      <p:pic>
        <p:nvPicPr>
          <p:cNvPr id="7" name="图片 6"/>
          <p:cNvPicPr>
            <a:picLocks noChangeAspect="1"/>
          </p:cNvPicPr>
          <p:nvPr/>
        </p:nvPicPr>
        <p:blipFill>
          <a:blip r:embed="rId5"/>
          <a:stretch>
            <a:fillRect/>
          </a:stretch>
        </p:blipFill>
        <p:spPr>
          <a:xfrm>
            <a:off x="4788024" y="1706884"/>
            <a:ext cx="3683000" cy="736600"/>
          </a:xfrm>
          <a:prstGeom prst="rect">
            <a:avLst/>
          </a:prstGeom>
        </p:spPr>
      </p:pic>
      <p:cxnSp>
        <p:nvCxnSpPr>
          <p:cNvPr id="22" name="直线箭头连接符 21"/>
          <p:cNvCxnSpPr/>
          <p:nvPr/>
        </p:nvCxnSpPr>
        <p:spPr>
          <a:xfrm>
            <a:off x="3347864" y="3100090"/>
            <a:ext cx="1368152" cy="2522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6"/>
          <a:stretch>
            <a:fillRect/>
          </a:stretch>
        </p:blipFill>
        <p:spPr>
          <a:xfrm>
            <a:off x="4788024" y="2996704"/>
            <a:ext cx="2971800" cy="762000"/>
          </a:xfrm>
          <a:prstGeom prst="rect">
            <a:avLst/>
          </a:prstGeom>
        </p:spPr>
      </p:pic>
      <p:sp>
        <p:nvSpPr>
          <p:cNvPr id="24" name="下箭头 23"/>
          <p:cNvSpPr/>
          <p:nvPr/>
        </p:nvSpPr>
        <p:spPr>
          <a:xfrm>
            <a:off x="2110835" y="3158843"/>
            <a:ext cx="269913" cy="599861"/>
          </a:xfrm>
          <a:prstGeom prst="downArrow">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zh-CN" altLang="en-US"/>
          </a:p>
        </p:txBody>
      </p:sp>
      <p:pic>
        <p:nvPicPr>
          <p:cNvPr id="23" name="图片 22"/>
          <p:cNvPicPr>
            <a:picLocks noChangeAspect="1"/>
          </p:cNvPicPr>
          <p:nvPr/>
        </p:nvPicPr>
        <p:blipFill>
          <a:blip r:embed="rId7"/>
          <a:stretch>
            <a:fillRect/>
          </a:stretch>
        </p:blipFill>
        <p:spPr>
          <a:xfrm>
            <a:off x="1665231" y="2612731"/>
            <a:ext cx="1155700" cy="342900"/>
          </a:xfrm>
          <a:prstGeom prst="rect">
            <a:avLst/>
          </a:prstGeom>
        </p:spPr>
      </p:pic>
    </p:spTree>
    <p:extLst>
      <p:ext uri="{BB962C8B-B14F-4D97-AF65-F5344CB8AC3E}">
        <p14:creationId xmlns:p14="http://schemas.microsoft.com/office/powerpoint/2010/main" val="33263648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checkerboard(across)">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nodeType="clickEffect">
                                  <p:stCondLst>
                                    <p:cond delay="0"/>
                                  </p:stCondLst>
                                  <p:childTnLst>
                                    <p:animMotion origin="layout" path="M 3.05556E-6 2.71605E-6 L 0.18524 -0.01328 C 0.24392 -0.03488 0.30642 -0.07284 0.35226 -0.13025 C 0.39826 -0.18766 0.46094 -0.35772 0.46094 -0.35772 " pathEditMode="relative" ptsTypes="AAAA">
                                      <p:cBhvr>
                                        <p:cTn id="15" dur="2000" fill="hold"/>
                                        <p:tgtEl>
                                          <p:spTgt spid="23"/>
                                        </p:tgtEl>
                                        <p:attrNameLst>
                                          <p:attrName>ppt_x</p:attrName>
                                          <p:attrName>ppt_y</p:attrName>
                                        </p:attrNameLst>
                                      </p:cBhvr>
                                    </p:animMotion>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checkerboard(across)">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left)">
                                      <p:cBhvr>
                                        <p:cTn id="25" dur="500"/>
                                        <p:tgtEl>
                                          <p:spTgt spid="34"/>
                                        </p:tgtEl>
                                      </p:cBhvr>
                                    </p:animEffect>
                                  </p:childTnLst>
                                </p:cTn>
                              </p:par>
                            </p:childTnLst>
                          </p:cTn>
                        </p:par>
                        <p:par>
                          <p:cTn id="26" fill="hold">
                            <p:stCondLst>
                              <p:cond delay="500"/>
                            </p:stCondLst>
                            <p:childTnLst>
                              <p:par>
                                <p:cTn id="27" presetID="5" presetClass="entr" presetSubtype="1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checkerboard(across)">
                                      <p:cBhvr>
                                        <p:cTn id="29" dur="500"/>
                                        <p:tgtEl>
                                          <p:spTgt spid="7"/>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par>
                          <p:cTn id="34" fill="hold">
                            <p:stCondLst>
                              <p:cond delay="1500"/>
                            </p:stCondLst>
                            <p:childTnLst>
                              <p:par>
                                <p:cTn id="35" presetID="5" presetClass="entr" presetSubtype="10"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checkerboard(across)">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up)">
                                      <p:cBhvr>
                                        <p:cTn id="42" dur="500"/>
                                        <p:tgtEl>
                                          <p:spTgt spid="24"/>
                                        </p:tgtEl>
                                      </p:cBhvr>
                                    </p:animEffect>
                                  </p:childTnLst>
                                </p:cTn>
                              </p:par>
                            </p:childTnLst>
                          </p:cTn>
                        </p:par>
                        <p:par>
                          <p:cTn id="43" fill="hold">
                            <p:stCondLst>
                              <p:cond delay="500"/>
                            </p:stCondLst>
                            <p:childTnLst>
                              <p:par>
                                <p:cTn id="44" presetID="5" presetClass="entr" presetSubtype="10" fill="hold"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checkerboard(across)">
                                      <p:cBhvr>
                                        <p:cTn id="4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448022"/>
            <a:ext cx="611560" cy="611560"/>
          </a:xfrm>
          <a:prstGeom prst="rect">
            <a:avLst/>
          </a:prstGeom>
          <a:solidFill>
            <a:srgbClr val="F2A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2A849"/>
              </a:solidFill>
            </a:endParaRPr>
          </a:p>
        </p:txBody>
      </p:sp>
      <p:sp>
        <p:nvSpPr>
          <p:cNvPr id="20" name="TextBox 19"/>
          <p:cNvSpPr txBox="1"/>
          <p:nvPr/>
        </p:nvSpPr>
        <p:spPr>
          <a:xfrm>
            <a:off x="709822" y="753802"/>
            <a:ext cx="4222218" cy="338554"/>
          </a:xfrm>
          <a:prstGeom prst="rect">
            <a:avLst/>
          </a:prstGeom>
          <a:noFill/>
        </p:spPr>
        <p:txBody>
          <a:bodyPr wrap="square" rtlCol="0">
            <a:spAutoFit/>
          </a:bodyPr>
          <a:lstStyle/>
          <a:p>
            <a:r>
              <a:rPr lang="en-US" altLang="zh-CN" sz="1600" dirty="0">
                <a:solidFill>
                  <a:srgbClr val="F2A849"/>
                </a:solidFill>
                <a:latin typeface="微软雅黑" pitchFamily="34" charset="-122"/>
                <a:ea typeface="微软雅黑" pitchFamily="34" charset="-122"/>
              </a:rPr>
              <a:t>-- Back-propagation Updating</a:t>
            </a:r>
            <a:endParaRPr lang="zh-CN" altLang="en-US" sz="1600" dirty="0">
              <a:solidFill>
                <a:srgbClr val="F2A849"/>
              </a:solidFill>
              <a:latin typeface="微软雅黑" pitchFamily="34" charset="-122"/>
              <a:ea typeface="微软雅黑" pitchFamily="34" charset="-122"/>
            </a:endParaRPr>
          </a:p>
        </p:txBody>
      </p:sp>
      <p:sp>
        <p:nvSpPr>
          <p:cNvPr id="9" name="TextBox 19"/>
          <p:cNvSpPr txBox="1"/>
          <p:nvPr/>
        </p:nvSpPr>
        <p:spPr>
          <a:xfrm>
            <a:off x="712129" y="448022"/>
            <a:ext cx="3859871" cy="338554"/>
          </a:xfrm>
          <a:prstGeom prst="rect">
            <a:avLst/>
          </a:prstGeom>
          <a:noFill/>
        </p:spPr>
        <p:txBody>
          <a:bodyPr wrap="square" rtlCol="0">
            <a:spAutoFit/>
          </a:bodyPr>
          <a:lstStyle/>
          <a:p>
            <a:r>
              <a:rPr lang="en-US" altLang="zh-CN" sz="1600" dirty="0">
                <a:solidFill>
                  <a:srgbClr val="F2A849"/>
                </a:solidFill>
                <a:latin typeface="微软雅黑" pitchFamily="34" charset="-122"/>
                <a:ea typeface="微软雅黑" pitchFamily="34" charset="-122"/>
              </a:rPr>
              <a:t>Modulated Convolutional Networks</a:t>
            </a:r>
          </a:p>
        </p:txBody>
      </p:sp>
      <p:sp>
        <p:nvSpPr>
          <p:cNvPr id="17" name="TextBox 20"/>
          <p:cNvSpPr txBox="1"/>
          <p:nvPr/>
        </p:nvSpPr>
        <p:spPr>
          <a:xfrm>
            <a:off x="611560" y="1196085"/>
            <a:ext cx="5328593" cy="338554"/>
          </a:xfrm>
          <a:prstGeom prst="rect">
            <a:avLst/>
          </a:prstGeom>
          <a:noFill/>
        </p:spPr>
        <p:txBody>
          <a:bodyPr wrap="square" rtlCol="0">
            <a:spAutoFit/>
          </a:bodyPr>
          <a:lstStyle/>
          <a:p>
            <a:r>
              <a:rPr lang="en-US" altLang="zh-CN" sz="1600" b="1" dirty="0">
                <a:solidFill>
                  <a:schemeClr val="accent6">
                    <a:lumMod val="75000"/>
                  </a:schemeClr>
                </a:solidFill>
                <a:latin typeface="微软雅黑" pitchFamily="34" charset="-122"/>
                <a:ea typeface="微软雅黑" pitchFamily="34" charset="-122"/>
              </a:rPr>
              <a:t>Updating M-Filters</a:t>
            </a:r>
            <a:endParaRPr lang="zh-CN" altLang="en-US" sz="1600" b="1" dirty="0">
              <a:solidFill>
                <a:schemeClr val="accent6">
                  <a:lumMod val="75000"/>
                </a:schemeClr>
              </a:solidFill>
              <a:latin typeface="微软雅黑" pitchFamily="34" charset="-122"/>
              <a:ea typeface="微软雅黑" pitchFamily="34" charset="-122"/>
            </a:endParaRPr>
          </a:p>
        </p:txBody>
      </p:sp>
      <p:cxnSp>
        <p:nvCxnSpPr>
          <p:cNvPr id="34" name="直线箭头连接符 33"/>
          <p:cNvCxnSpPr/>
          <p:nvPr/>
        </p:nvCxnSpPr>
        <p:spPr>
          <a:xfrm flipV="1">
            <a:off x="2555776" y="2075185"/>
            <a:ext cx="2160240" cy="3682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p:nvPr/>
        </p:nvCxnSpPr>
        <p:spPr>
          <a:xfrm>
            <a:off x="3347864" y="3100090"/>
            <a:ext cx="1368152" cy="2522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下箭头 23"/>
          <p:cNvSpPr/>
          <p:nvPr/>
        </p:nvSpPr>
        <p:spPr>
          <a:xfrm>
            <a:off x="2110835" y="3158843"/>
            <a:ext cx="269913" cy="599861"/>
          </a:xfrm>
          <a:prstGeom prst="downArrow">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zh-CN" altLang="en-US"/>
          </a:p>
        </p:txBody>
      </p:sp>
      <p:pic>
        <p:nvPicPr>
          <p:cNvPr id="23" name="图片 22"/>
          <p:cNvPicPr>
            <a:picLocks noChangeAspect="1"/>
          </p:cNvPicPr>
          <p:nvPr/>
        </p:nvPicPr>
        <p:blipFill>
          <a:blip r:embed="rId3"/>
          <a:stretch>
            <a:fillRect/>
          </a:stretch>
        </p:blipFill>
        <p:spPr>
          <a:xfrm>
            <a:off x="5868144" y="749456"/>
            <a:ext cx="1155700" cy="342900"/>
          </a:xfrm>
          <a:prstGeom prst="rect">
            <a:avLst/>
          </a:prstGeom>
        </p:spPr>
      </p:pic>
      <p:pic>
        <p:nvPicPr>
          <p:cNvPr id="5" name="图片 4"/>
          <p:cNvPicPr>
            <a:picLocks noChangeAspect="1"/>
          </p:cNvPicPr>
          <p:nvPr/>
        </p:nvPicPr>
        <p:blipFill>
          <a:blip r:embed="rId4"/>
          <a:stretch>
            <a:fillRect/>
          </a:stretch>
        </p:blipFill>
        <p:spPr>
          <a:xfrm>
            <a:off x="817414" y="2466056"/>
            <a:ext cx="2704852" cy="599279"/>
          </a:xfrm>
          <a:prstGeom prst="rect">
            <a:avLst/>
          </a:prstGeom>
        </p:spPr>
      </p:pic>
      <p:pic>
        <p:nvPicPr>
          <p:cNvPr id="6" name="图片 5"/>
          <p:cNvPicPr>
            <a:picLocks noChangeAspect="1"/>
          </p:cNvPicPr>
          <p:nvPr/>
        </p:nvPicPr>
        <p:blipFill>
          <a:blip r:embed="rId5"/>
          <a:stretch>
            <a:fillRect/>
          </a:stretch>
        </p:blipFill>
        <p:spPr>
          <a:xfrm>
            <a:off x="1229791" y="3852212"/>
            <a:ext cx="2032000" cy="330200"/>
          </a:xfrm>
          <a:prstGeom prst="rect">
            <a:avLst/>
          </a:prstGeom>
        </p:spPr>
      </p:pic>
      <p:pic>
        <p:nvPicPr>
          <p:cNvPr id="8" name="图片 7"/>
          <p:cNvPicPr>
            <a:picLocks noChangeAspect="1"/>
          </p:cNvPicPr>
          <p:nvPr/>
        </p:nvPicPr>
        <p:blipFill>
          <a:blip r:embed="rId6"/>
          <a:stretch>
            <a:fillRect/>
          </a:stretch>
        </p:blipFill>
        <p:spPr>
          <a:xfrm>
            <a:off x="4716016" y="1748962"/>
            <a:ext cx="3528392" cy="682541"/>
          </a:xfrm>
          <a:prstGeom prst="rect">
            <a:avLst/>
          </a:prstGeom>
        </p:spPr>
      </p:pic>
      <p:pic>
        <p:nvPicPr>
          <p:cNvPr id="19" name="图片 18"/>
          <p:cNvPicPr>
            <a:picLocks noChangeAspect="1"/>
          </p:cNvPicPr>
          <p:nvPr/>
        </p:nvPicPr>
        <p:blipFill>
          <a:blip r:embed="rId7"/>
          <a:stretch>
            <a:fillRect/>
          </a:stretch>
        </p:blipFill>
        <p:spPr>
          <a:xfrm>
            <a:off x="4716016" y="3065335"/>
            <a:ext cx="3538242" cy="700524"/>
          </a:xfrm>
          <a:prstGeom prst="rect">
            <a:avLst/>
          </a:prstGeom>
        </p:spPr>
      </p:pic>
    </p:spTree>
    <p:extLst>
      <p:ext uri="{BB962C8B-B14F-4D97-AF65-F5344CB8AC3E}">
        <p14:creationId xmlns:p14="http://schemas.microsoft.com/office/powerpoint/2010/main" val="314561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500"/>
                                        <p:tgtEl>
                                          <p:spTgt spid="34"/>
                                        </p:tgtEl>
                                      </p:cBhvr>
                                    </p:animEffect>
                                  </p:childTnLst>
                                </p:cTn>
                              </p:par>
                            </p:childTnLst>
                          </p:cTn>
                        </p:par>
                        <p:par>
                          <p:cTn id="18" fill="hold">
                            <p:stCondLst>
                              <p:cond delay="500"/>
                            </p:stCondLst>
                            <p:childTnLst>
                              <p:par>
                                <p:cTn id="19" presetID="5" presetClass="entr" presetSubtype="1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checkerboard(across)">
                                      <p:cBhvr>
                                        <p:cTn id="21" dur="500"/>
                                        <p:tgtEl>
                                          <p:spTgt spid="8"/>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500"/>
                            </p:stCondLst>
                            <p:childTnLst>
                              <p:par>
                                <p:cTn id="27" presetID="5" presetClass="entr" presetSubtype="1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checkerboard(across)">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up)">
                                      <p:cBhvr>
                                        <p:cTn id="34" dur="500"/>
                                        <p:tgtEl>
                                          <p:spTgt spid="24"/>
                                        </p:tgtEl>
                                      </p:cBhvr>
                                    </p:animEffect>
                                  </p:childTnLst>
                                </p:cTn>
                              </p:par>
                            </p:childTnLst>
                          </p:cTn>
                        </p:par>
                        <p:par>
                          <p:cTn id="35" fill="hold">
                            <p:stCondLst>
                              <p:cond delay="500"/>
                            </p:stCondLst>
                            <p:childTnLst>
                              <p:par>
                                <p:cTn id="36" presetID="5" presetClass="entr" presetSubtype="1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checkerboard(across)">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48022"/>
            <a:ext cx="2293999" cy="644334"/>
            <a:chOff x="0" y="448022"/>
            <a:chExt cx="2293999" cy="644334"/>
          </a:xfrm>
        </p:grpSpPr>
        <p:sp>
          <p:nvSpPr>
            <p:cNvPr id="3" name="矩形 2"/>
            <p:cNvSpPr/>
            <p:nvPr/>
          </p:nvSpPr>
          <p:spPr>
            <a:xfrm>
              <a:off x="0" y="448022"/>
              <a:ext cx="611560" cy="611560"/>
            </a:xfrm>
            <a:prstGeom prst="rect">
              <a:avLst/>
            </a:prstGeom>
            <a:solidFill>
              <a:srgbClr val="53C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2A849"/>
                </a:solidFill>
              </a:endParaRPr>
            </a:p>
          </p:txBody>
        </p:sp>
        <p:sp>
          <p:nvSpPr>
            <p:cNvPr id="4" name="TextBox 3"/>
            <p:cNvSpPr txBox="1"/>
            <p:nvPr/>
          </p:nvSpPr>
          <p:spPr>
            <a:xfrm>
              <a:off x="683568" y="448022"/>
              <a:ext cx="1584176" cy="369332"/>
            </a:xfrm>
            <a:prstGeom prst="rect">
              <a:avLst/>
            </a:prstGeom>
            <a:noFill/>
          </p:spPr>
          <p:txBody>
            <a:bodyPr wrap="square" rtlCol="0">
              <a:spAutoFit/>
            </a:bodyPr>
            <a:lstStyle/>
            <a:p>
              <a:r>
                <a:rPr lang="en-US" altLang="zh-CN" dirty="0">
                  <a:solidFill>
                    <a:srgbClr val="53C780"/>
                  </a:solidFill>
                  <a:latin typeface="微软雅黑" pitchFamily="34" charset="-122"/>
                  <a:ea typeface="微软雅黑" pitchFamily="34" charset="-122"/>
                </a:rPr>
                <a:t>Experiments</a:t>
              </a:r>
              <a:endParaRPr lang="zh-CN" altLang="en-US" dirty="0">
                <a:solidFill>
                  <a:srgbClr val="53C780"/>
                </a:solidFill>
                <a:latin typeface="微软雅黑" pitchFamily="34" charset="-122"/>
                <a:ea typeface="微软雅黑" pitchFamily="34" charset="-122"/>
              </a:endParaRPr>
            </a:p>
          </p:txBody>
        </p:sp>
        <p:sp>
          <p:nvSpPr>
            <p:cNvPr id="5" name="TextBox 4"/>
            <p:cNvSpPr txBox="1"/>
            <p:nvPr/>
          </p:nvSpPr>
          <p:spPr>
            <a:xfrm>
              <a:off x="709823" y="753802"/>
              <a:ext cx="1584176" cy="338554"/>
            </a:xfrm>
            <a:prstGeom prst="rect">
              <a:avLst/>
            </a:prstGeom>
            <a:noFill/>
          </p:spPr>
          <p:txBody>
            <a:bodyPr wrap="square" rtlCol="0">
              <a:spAutoFit/>
            </a:bodyPr>
            <a:lstStyle/>
            <a:p>
              <a:r>
                <a:rPr lang="en-US" altLang="zh-CN" sz="1600" dirty="0">
                  <a:solidFill>
                    <a:srgbClr val="53C780"/>
                  </a:solidFill>
                  <a:latin typeface="微软雅黑" pitchFamily="34" charset="-122"/>
                  <a:ea typeface="微软雅黑" pitchFamily="34" charset="-122"/>
                </a:rPr>
                <a:t>--Datasets</a:t>
              </a:r>
              <a:endParaRPr lang="zh-CN" altLang="en-US" sz="1600" dirty="0">
                <a:solidFill>
                  <a:srgbClr val="53C780"/>
                </a:solidFill>
                <a:latin typeface="微软雅黑" pitchFamily="34" charset="-122"/>
                <a:ea typeface="微软雅黑" pitchFamily="34" charset="-122"/>
              </a:endParaRPr>
            </a:p>
          </p:txBody>
        </p:sp>
      </p:grpSp>
      <p:grpSp>
        <p:nvGrpSpPr>
          <p:cNvPr id="19" name="组合 18"/>
          <p:cNvGrpSpPr/>
          <p:nvPr/>
        </p:nvGrpSpPr>
        <p:grpSpPr>
          <a:xfrm>
            <a:off x="1187624" y="1624004"/>
            <a:ext cx="3096344" cy="432048"/>
            <a:chOff x="4932039" y="898846"/>
            <a:chExt cx="3096344" cy="432048"/>
          </a:xfrm>
        </p:grpSpPr>
        <p:sp>
          <p:nvSpPr>
            <p:cNvPr id="8" name="TextBox 7"/>
            <p:cNvSpPr txBox="1"/>
            <p:nvPr/>
          </p:nvSpPr>
          <p:spPr>
            <a:xfrm>
              <a:off x="5364088" y="915566"/>
              <a:ext cx="2664295" cy="369332"/>
            </a:xfrm>
            <a:prstGeom prst="rect">
              <a:avLst/>
            </a:prstGeom>
            <a:noFill/>
          </p:spPr>
          <p:txBody>
            <a:bodyPr wrap="square" rtlCol="0">
              <a:spAutoFit/>
            </a:bodyPr>
            <a:lstStyle/>
            <a:p>
              <a:r>
                <a:rPr lang="en-US" altLang="zh-CN" b="1" dirty="0">
                  <a:solidFill>
                    <a:srgbClr val="F2A849"/>
                  </a:solidFill>
                  <a:latin typeface="微软雅黑" pitchFamily="34" charset="-122"/>
                  <a:ea typeface="微软雅黑" pitchFamily="34" charset="-122"/>
                </a:rPr>
                <a:t>MINIST</a:t>
              </a:r>
              <a:endParaRPr lang="zh-CN" altLang="en-US" b="1" dirty="0">
                <a:solidFill>
                  <a:srgbClr val="F2A849"/>
                </a:solidFill>
                <a:latin typeface="微软雅黑" pitchFamily="34" charset="-122"/>
                <a:ea typeface="微软雅黑" pitchFamily="34" charset="-122"/>
              </a:endParaRPr>
            </a:p>
          </p:txBody>
        </p:sp>
        <p:sp>
          <p:nvSpPr>
            <p:cNvPr id="13" name="等腰三角形 12"/>
            <p:cNvSpPr/>
            <p:nvPr/>
          </p:nvSpPr>
          <p:spPr>
            <a:xfrm rot="5400000">
              <a:off x="4917506" y="913379"/>
              <a:ext cx="432048" cy="402981"/>
            </a:xfrm>
            <a:prstGeom prst="triangle">
              <a:avLst/>
            </a:prstGeom>
            <a:solidFill>
              <a:srgbClr val="F2A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1187624" y="2988819"/>
            <a:ext cx="2799318" cy="432048"/>
            <a:chOff x="4932039" y="898846"/>
            <a:chExt cx="2520282" cy="432048"/>
          </a:xfrm>
        </p:grpSpPr>
        <p:sp>
          <p:nvSpPr>
            <p:cNvPr id="24" name="TextBox 23"/>
            <p:cNvSpPr txBox="1"/>
            <p:nvPr/>
          </p:nvSpPr>
          <p:spPr>
            <a:xfrm>
              <a:off x="5364088" y="915566"/>
              <a:ext cx="2088233" cy="369332"/>
            </a:xfrm>
            <a:prstGeom prst="rect">
              <a:avLst/>
            </a:prstGeom>
            <a:noFill/>
          </p:spPr>
          <p:txBody>
            <a:bodyPr wrap="square" rtlCol="0">
              <a:spAutoFit/>
            </a:bodyPr>
            <a:lstStyle/>
            <a:p>
              <a:r>
                <a:rPr lang="en-US" altLang="zh-CN" b="1" dirty="0">
                  <a:solidFill>
                    <a:srgbClr val="00B0F0"/>
                  </a:solidFill>
                  <a:latin typeface="微软雅黑" pitchFamily="34" charset="-122"/>
                  <a:ea typeface="微软雅黑" pitchFamily="34" charset="-122"/>
                </a:rPr>
                <a:t>SVHN</a:t>
              </a:r>
              <a:endParaRPr lang="zh-CN" altLang="en-US" b="1" dirty="0">
                <a:solidFill>
                  <a:srgbClr val="00B0F0"/>
                </a:solidFill>
                <a:latin typeface="微软雅黑" pitchFamily="34" charset="-122"/>
                <a:ea typeface="微软雅黑" pitchFamily="34" charset="-122"/>
              </a:endParaRPr>
            </a:p>
          </p:txBody>
        </p:sp>
        <p:sp>
          <p:nvSpPr>
            <p:cNvPr id="22" name="等腰三角形 21"/>
            <p:cNvSpPr/>
            <p:nvPr/>
          </p:nvSpPr>
          <p:spPr>
            <a:xfrm rot="5400000">
              <a:off x="4917506" y="913379"/>
              <a:ext cx="432048" cy="402981"/>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5292080" y="1624003"/>
            <a:ext cx="2693362" cy="432048"/>
            <a:chOff x="4932039" y="898846"/>
            <a:chExt cx="2693362" cy="432048"/>
          </a:xfrm>
        </p:grpSpPr>
        <p:sp>
          <p:nvSpPr>
            <p:cNvPr id="29" name="TextBox 28"/>
            <p:cNvSpPr txBox="1"/>
            <p:nvPr/>
          </p:nvSpPr>
          <p:spPr>
            <a:xfrm>
              <a:off x="5364088" y="915566"/>
              <a:ext cx="2261313" cy="369332"/>
            </a:xfrm>
            <a:prstGeom prst="rect">
              <a:avLst/>
            </a:prstGeom>
            <a:noFill/>
          </p:spPr>
          <p:txBody>
            <a:bodyPr wrap="square" rtlCol="0">
              <a:spAutoFit/>
            </a:bodyPr>
            <a:lstStyle/>
            <a:p>
              <a:r>
                <a:rPr lang="en-US" altLang="zh-CN" b="1" dirty="0">
                  <a:solidFill>
                    <a:srgbClr val="53C780"/>
                  </a:solidFill>
                  <a:latin typeface="微软雅黑" pitchFamily="34" charset="-122"/>
                  <a:ea typeface="微软雅黑" pitchFamily="34" charset="-122"/>
                </a:rPr>
                <a:t>CIFAR-10</a:t>
              </a:r>
              <a:r>
                <a:rPr lang="zh-CN" altLang="en-US" b="1" dirty="0">
                  <a:solidFill>
                    <a:srgbClr val="53C780"/>
                  </a:solidFill>
                  <a:latin typeface="微软雅黑" pitchFamily="34" charset="-122"/>
                  <a:ea typeface="微软雅黑" pitchFamily="34" charset="-122"/>
                </a:rPr>
                <a:t>／</a:t>
              </a:r>
              <a:r>
                <a:rPr lang="en-US" altLang="zh-CN" b="1" dirty="0">
                  <a:solidFill>
                    <a:srgbClr val="53C780"/>
                  </a:solidFill>
                  <a:latin typeface="微软雅黑" pitchFamily="34" charset="-122"/>
                  <a:ea typeface="微软雅黑" pitchFamily="34" charset="-122"/>
                </a:rPr>
                <a:t>100</a:t>
              </a:r>
              <a:endParaRPr lang="zh-CN" altLang="en-US" b="1" dirty="0">
                <a:solidFill>
                  <a:srgbClr val="53C780"/>
                </a:solidFill>
                <a:latin typeface="微软雅黑" pitchFamily="34" charset="-122"/>
                <a:ea typeface="微软雅黑" pitchFamily="34" charset="-122"/>
              </a:endParaRPr>
            </a:p>
          </p:txBody>
        </p:sp>
        <p:sp>
          <p:nvSpPr>
            <p:cNvPr id="27" name="等腰三角形 26"/>
            <p:cNvSpPr/>
            <p:nvPr/>
          </p:nvSpPr>
          <p:spPr>
            <a:xfrm rot="5400000">
              <a:off x="4917506" y="913379"/>
              <a:ext cx="432048" cy="402981"/>
            </a:xfrm>
            <a:prstGeom prst="triangle">
              <a:avLst/>
            </a:prstGeom>
            <a:solidFill>
              <a:srgbClr val="53C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3C780"/>
                </a:solidFill>
              </a:endParaRPr>
            </a:p>
          </p:txBody>
        </p:sp>
      </p:grpSp>
      <p:grpSp>
        <p:nvGrpSpPr>
          <p:cNvPr id="30" name="组合 29"/>
          <p:cNvGrpSpPr/>
          <p:nvPr/>
        </p:nvGrpSpPr>
        <p:grpSpPr>
          <a:xfrm>
            <a:off x="5317909" y="3005539"/>
            <a:ext cx="3286128" cy="432048"/>
            <a:chOff x="4932039" y="898846"/>
            <a:chExt cx="3286128" cy="432048"/>
          </a:xfrm>
        </p:grpSpPr>
        <p:sp>
          <p:nvSpPr>
            <p:cNvPr id="34" name="TextBox 33"/>
            <p:cNvSpPr txBox="1"/>
            <p:nvPr/>
          </p:nvSpPr>
          <p:spPr>
            <a:xfrm>
              <a:off x="5342859" y="930203"/>
              <a:ext cx="2875308" cy="369332"/>
            </a:xfrm>
            <a:prstGeom prst="rect">
              <a:avLst/>
            </a:prstGeom>
            <a:noFill/>
          </p:spPr>
          <p:txBody>
            <a:bodyPr wrap="square" rtlCol="0">
              <a:spAutoFit/>
            </a:bodyPr>
            <a:lstStyle/>
            <a:p>
              <a:r>
                <a:rPr lang="en-US" altLang="zh-CN" b="1">
                  <a:solidFill>
                    <a:srgbClr val="F46970"/>
                  </a:solidFill>
                  <a:latin typeface="微软雅黑" pitchFamily="34" charset="-122"/>
                  <a:ea typeface="微软雅黑" pitchFamily="34" charset="-122"/>
                </a:rPr>
                <a:t>100-class ImageNet</a:t>
              </a:r>
              <a:endParaRPr lang="en-US" altLang="zh-CN" b="1" dirty="0">
                <a:solidFill>
                  <a:srgbClr val="F46970"/>
                </a:solidFill>
                <a:latin typeface="微软雅黑" pitchFamily="34" charset="-122"/>
                <a:ea typeface="微软雅黑" pitchFamily="34" charset="-122"/>
              </a:endParaRPr>
            </a:p>
          </p:txBody>
        </p:sp>
        <p:sp>
          <p:nvSpPr>
            <p:cNvPr id="32" name="等腰三角形 31"/>
            <p:cNvSpPr/>
            <p:nvPr/>
          </p:nvSpPr>
          <p:spPr>
            <a:xfrm rot="5400000">
              <a:off x="4917506" y="913379"/>
              <a:ext cx="432048" cy="402981"/>
            </a:xfrm>
            <a:prstGeom prst="triangle">
              <a:avLst/>
            </a:prstGeom>
            <a:solidFill>
              <a:srgbClr val="F46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663427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000"/>
                                        <p:tgtEl>
                                          <p:spTgt spid="25"/>
                                        </p:tgtEl>
                                      </p:cBhvr>
                                    </p:animEffect>
                                    <p:anim calcmode="lin" valueType="num">
                                      <p:cBhvr>
                                        <p:cTn id="14" dur="1000" fill="hold"/>
                                        <p:tgtEl>
                                          <p:spTgt spid="25"/>
                                        </p:tgtEl>
                                        <p:attrNameLst>
                                          <p:attrName>ppt_x</p:attrName>
                                        </p:attrNameLst>
                                      </p:cBhvr>
                                      <p:tavLst>
                                        <p:tav tm="0">
                                          <p:val>
                                            <p:strVal val="#ppt_x"/>
                                          </p:val>
                                        </p:tav>
                                        <p:tav tm="100000">
                                          <p:val>
                                            <p:strVal val="#ppt_x"/>
                                          </p:val>
                                        </p:tav>
                                      </p:tavLst>
                                    </p:anim>
                                    <p:anim calcmode="lin" valueType="num">
                                      <p:cBhvr>
                                        <p:cTn id="15" dur="1000" fill="hold"/>
                                        <p:tgtEl>
                                          <p:spTgt spid="2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000"/>
                                        <p:tgtEl>
                                          <p:spTgt spid="30"/>
                                        </p:tgtEl>
                                      </p:cBhvr>
                                    </p:animEffect>
                                    <p:anim calcmode="lin" valueType="num">
                                      <p:cBhvr>
                                        <p:cTn id="26" dur="1000" fill="hold"/>
                                        <p:tgtEl>
                                          <p:spTgt spid="30"/>
                                        </p:tgtEl>
                                        <p:attrNameLst>
                                          <p:attrName>ppt_x</p:attrName>
                                        </p:attrNameLst>
                                      </p:cBhvr>
                                      <p:tavLst>
                                        <p:tav tm="0">
                                          <p:val>
                                            <p:strVal val="#ppt_x"/>
                                          </p:val>
                                        </p:tav>
                                        <p:tav tm="100000">
                                          <p:val>
                                            <p:strVal val="#ppt_x"/>
                                          </p:val>
                                        </p:tav>
                                      </p:tavLst>
                                    </p:anim>
                                    <p:anim calcmode="lin" valueType="num">
                                      <p:cBhvr>
                                        <p:cTn id="2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48022"/>
            <a:ext cx="3275856" cy="644334"/>
            <a:chOff x="0" y="448022"/>
            <a:chExt cx="3275856" cy="644334"/>
          </a:xfrm>
        </p:grpSpPr>
        <p:sp>
          <p:nvSpPr>
            <p:cNvPr id="3" name="矩形 2"/>
            <p:cNvSpPr/>
            <p:nvPr/>
          </p:nvSpPr>
          <p:spPr>
            <a:xfrm>
              <a:off x="0" y="448022"/>
              <a:ext cx="611560" cy="611560"/>
            </a:xfrm>
            <a:prstGeom prst="rect">
              <a:avLst/>
            </a:prstGeom>
            <a:solidFill>
              <a:srgbClr val="53C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2A849"/>
                </a:solidFill>
              </a:endParaRPr>
            </a:p>
          </p:txBody>
        </p:sp>
        <p:sp>
          <p:nvSpPr>
            <p:cNvPr id="4" name="TextBox 3"/>
            <p:cNvSpPr txBox="1"/>
            <p:nvPr/>
          </p:nvSpPr>
          <p:spPr>
            <a:xfrm>
              <a:off x="683568" y="448022"/>
              <a:ext cx="1584176" cy="369332"/>
            </a:xfrm>
            <a:prstGeom prst="rect">
              <a:avLst/>
            </a:prstGeom>
            <a:noFill/>
          </p:spPr>
          <p:txBody>
            <a:bodyPr wrap="square" rtlCol="0">
              <a:spAutoFit/>
            </a:bodyPr>
            <a:lstStyle/>
            <a:p>
              <a:r>
                <a:rPr lang="en-US" altLang="zh-CN" dirty="0">
                  <a:solidFill>
                    <a:srgbClr val="53C780"/>
                  </a:solidFill>
                  <a:latin typeface="微软雅黑" pitchFamily="34" charset="-122"/>
                  <a:ea typeface="微软雅黑" pitchFamily="34" charset="-122"/>
                </a:rPr>
                <a:t>Experiments</a:t>
              </a:r>
              <a:endParaRPr lang="zh-CN" altLang="en-US" dirty="0">
                <a:solidFill>
                  <a:srgbClr val="53C780"/>
                </a:solidFill>
                <a:latin typeface="微软雅黑" pitchFamily="34" charset="-122"/>
                <a:ea typeface="微软雅黑" pitchFamily="34" charset="-122"/>
              </a:endParaRPr>
            </a:p>
          </p:txBody>
        </p:sp>
        <p:sp>
          <p:nvSpPr>
            <p:cNvPr id="5" name="TextBox 4"/>
            <p:cNvSpPr txBox="1"/>
            <p:nvPr/>
          </p:nvSpPr>
          <p:spPr>
            <a:xfrm>
              <a:off x="709822" y="753802"/>
              <a:ext cx="2566034" cy="338554"/>
            </a:xfrm>
            <a:prstGeom prst="rect">
              <a:avLst/>
            </a:prstGeom>
            <a:noFill/>
          </p:spPr>
          <p:txBody>
            <a:bodyPr wrap="square" rtlCol="0">
              <a:spAutoFit/>
            </a:bodyPr>
            <a:lstStyle/>
            <a:p>
              <a:r>
                <a:rPr lang="en-US" altLang="zh-CN" sz="1600" dirty="0">
                  <a:solidFill>
                    <a:srgbClr val="53C780"/>
                  </a:solidFill>
                  <a:latin typeface="微软雅黑" pitchFamily="34" charset="-122"/>
                  <a:ea typeface="微软雅黑" pitchFamily="34" charset="-122"/>
                </a:rPr>
                <a:t>--Network Structure</a:t>
              </a:r>
            </a:p>
          </p:txBody>
        </p:sp>
      </p:grpSp>
      <p:pic>
        <p:nvPicPr>
          <p:cNvPr id="8" name="图片 7"/>
          <p:cNvPicPr>
            <a:picLocks noChangeAspect="1"/>
          </p:cNvPicPr>
          <p:nvPr/>
        </p:nvPicPr>
        <p:blipFill>
          <a:blip r:embed="rId3"/>
          <a:stretch>
            <a:fillRect/>
          </a:stretch>
        </p:blipFill>
        <p:spPr>
          <a:xfrm>
            <a:off x="179512" y="1995686"/>
            <a:ext cx="8751564" cy="1728192"/>
          </a:xfrm>
          <a:prstGeom prst="rect">
            <a:avLst/>
          </a:prstGeom>
        </p:spPr>
      </p:pic>
      <p:sp>
        <p:nvSpPr>
          <p:cNvPr id="82" name="文本框 81"/>
          <p:cNvSpPr txBox="1"/>
          <p:nvPr/>
        </p:nvSpPr>
        <p:spPr>
          <a:xfrm>
            <a:off x="286137" y="1420917"/>
            <a:ext cx="2304256" cy="338554"/>
          </a:xfrm>
          <a:prstGeom prst="rect">
            <a:avLst/>
          </a:prstGeom>
          <a:noFill/>
        </p:spPr>
        <p:txBody>
          <a:bodyPr wrap="square" rtlCol="0">
            <a:spAutoFit/>
          </a:bodyPr>
          <a:lstStyle>
            <a:defPPr>
              <a:defRPr lang="zh-HK"/>
            </a:defPPr>
            <a:lvl1pPr>
              <a:defRPr b="1">
                <a:latin typeface="楷体" panose="02010609060101010101" pitchFamily="49" charset="-122"/>
                <a:ea typeface="楷体" panose="02010609060101010101" pitchFamily="49" charset="-122"/>
              </a:defRPr>
            </a:lvl1pPr>
          </a:lstStyle>
          <a:p>
            <a:r>
              <a:rPr lang="en-US" altLang="zh-CN" sz="1600" b="0" dirty="0">
                <a:solidFill>
                  <a:schemeClr val="accent3">
                    <a:lumMod val="50000"/>
                  </a:schemeClr>
                </a:solidFill>
                <a:latin typeface="Times New Roman" panose="02020603050405020304" pitchFamily="18" charset="0"/>
                <a:cs typeface="Times New Roman" panose="02020603050405020304" pitchFamily="18" charset="0"/>
              </a:rPr>
              <a:t> Base on CNN</a:t>
            </a:r>
            <a:endParaRPr lang="zh-CN" altLang="en-US" sz="1600" b="0" dirty="0">
              <a:solidFill>
                <a:schemeClr val="accent3">
                  <a:lumMod val="50000"/>
                </a:schemeClr>
              </a:solidFill>
            </a:endParaRPr>
          </a:p>
        </p:txBody>
      </p:sp>
      <p:sp>
        <p:nvSpPr>
          <p:cNvPr id="83" name="文本框 82"/>
          <p:cNvSpPr txBox="1"/>
          <p:nvPr/>
        </p:nvSpPr>
        <p:spPr>
          <a:xfrm>
            <a:off x="286137" y="4083918"/>
            <a:ext cx="2304256" cy="338554"/>
          </a:xfrm>
          <a:prstGeom prst="rect">
            <a:avLst/>
          </a:prstGeom>
          <a:noFill/>
        </p:spPr>
        <p:txBody>
          <a:bodyPr wrap="square" rtlCol="0">
            <a:spAutoFit/>
          </a:bodyPr>
          <a:lstStyle>
            <a:defPPr>
              <a:defRPr lang="zh-HK"/>
            </a:defPPr>
            <a:lvl1pPr>
              <a:defRPr b="1">
                <a:latin typeface="楷体" panose="02010609060101010101" pitchFamily="49" charset="-122"/>
                <a:ea typeface="楷体" panose="02010609060101010101" pitchFamily="49" charset="-122"/>
              </a:defRPr>
            </a:lvl1pPr>
          </a:lstStyle>
          <a:p>
            <a:r>
              <a:rPr lang="en-US" altLang="zh-CN" sz="1600" b="0">
                <a:latin typeface="Times New Roman" panose="02020603050405020304" pitchFamily="18" charset="0"/>
                <a:cs typeface="Times New Roman" panose="02020603050405020304" pitchFamily="18" charset="0"/>
              </a:rPr>
              <a:t>Evaluated on MNIST</a:t>
            </a:r>
            <a:endParaRPr lang="zh-CN" altLang="en-US" sz="1600" b="0" dirty="0"/>
          </a:p>
        </p:txBody>
      </p:sp>
    </p:spTree>
    <p:extLst>
      <p:ext uri="{BB962C8B-B14F-4D97-AF65-F5344CB8AC3E}">
        <p14:creationId xmlns:p14="http://schemas.microsoft.com/office/powerpoint/2010/main" val="38332458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anim calcmode="lin" valueType="num">
                                      <p:cBhvr>
                                        <p:cTn id="8" dur="500" fill="hold"/>
                                        <p:tgtEl>
                                          <p:spTgt spid="82"/>
                                        </p:tgtEl>
                                        <p:attrNameLst>
                                          <p:attrName>ppt_x</p:attrName>
                                        </p:attrNameLst>
                                      </p:cBhvr>
                                      <p:tavLst>
                                        <p:tav tm="0">
                                          <p:val>
                                            <p:strVal val="#ppt_x"/>
                                          </p:val>
                                        </p:tav>
                                        <p:tav tm="100000">
                                          <p:val>
                                            <p:strVal val="#ppt_x"/>
                                          </p:val>
                                        </p:tav>
                                      </p:tavLst>
                                    </p:anim>
                                    <p:anim calcmode="lin" valueType="num">
                                      <p:cBhvr>
                                        <p:cTn id="9" dur="500" fill="hold"/>
                                        <p:tgtEl>
                                          <p:spTgt spid="8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 presetClass="entr" presetSubtype="1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heckerboard(across)">
                                      <p:cBhvr>
                                        <p:cTn id="13" dur="500"/>
                                        <p:tgtEl>
                                          <p:spTgt spid="8"/>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fade">
                                      <p:cBhvr>
                                        <p:cTn id="17" dur="500"/>
                                        <p:tgtEl>
                                          <p:spTgt spid="83"/>
                                        </p:tgtEl>
                                      </p:cBhvr>
                                    </p:animEffect>
                                    <p:anim calcmode="lin" valueType="num">
                                      <p:cBhvr>
                                        <p:cTn id="18" dur="500" fill="hold"/>
                                        <p:tgtEl>
                                          <p:spTgt spid="83"/>
                                        </p:tgtEl>
                                        <p:attrNameLst>
                                          <p:attrName>ppt_x</p:attrName>
                                        </p:attrNameLst>
                                      </p:cBhvr>
                                      <p:tavLst>
                                        <p:tav tm="0">
                                          <p:val>
                                            <p:strVal val="#ppt_x"/>
                                          </p:val>
                                        </p:tav>
                                        <p:tav tm="100000">
                                          <p:val>
                                            <p:strVal val="#ppt_x"/>
                                          </p:val>
                                        </p:tav>
                                      </p:tavLst>
                                    </p:anim>
                                    <p:anim calcmode="lin" valueType="num">
                                      <p:cBhvr>
                                        <p:cTn id="19" dur="500" fill="hold"/>
                                        <p:tgtEl>
                                          <p:spTgt spid="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48022"/>
            <a:ext cx="3275856" cy="644334"/>
            <a:chOff x="0" y="448022"/>
            <a:chExt cx="3275856" cy="644334"/>
          </a:xfrm>
        </p:grpSpPr>
        <p:sp>
          <p:nvSpPr>
            <p:cNvPr id="3" name="矩形 2"/>
            <p:cNvSpPr/>
            <p:nvPr/>
          </p:nvSpPr>
          <p:spPr>
            <a:xfrm>
              <a:off x="0" y="448022"/>
              <a:ext cx="611560" cy="611560"/>
            </a:xfrm>
            <a:prstGeom prst="rect">
              <a:avLst/>
            </a:prstGeom>
            <a:solidFill>
              <a:srgbClr val="53C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2A849"/>
                </a:solidFill>
              </a:endParaRPr>
            </a:p>
          </p:txBody>
        </p:sp>
        <p:sp>
          <p:nvSpPr>
            <p:cNvPr id="4" name="TextBox 3"/>
            <p:cNvSpPr txBox="1"/>
            <p:nvPr/>
          </p:nvSpPr>
          <p:spPr>
            <a:xfrm>
              <a:off x="683568" y="448022"/>
              <a:ext cx="1584176" cy="369332"/>
            </a:xfrm>
            <a:prstGeom prst="rect">
              <a:avLst/>
            </a:prstGeom>
            <a:noFill/>
          </p:spPr>
          <p:txBody>
            <a:bodyPr wrap="square" rtlCol="0">
              <a:spAutoFit/>
            </a:bodyPr>
            <a:lstStyle/>
            <a:p>
              <a:r>
                <a:rPr lang="en-US" altLang="zh-CN" dirty="0">
                  <a:solidFill>
                    <a:srgbClr val="53C780"/>
                  </a:solidFill>
                  <a:latin typeface="微软雅黑" pitchFamily="34" charset="-122"/>
                  <a:ea typeface="微软雅黑" pitchFamily="34" charset="-122"/>
                </a:rPr>
                <a:t>Experiments</a:t>
              </a:r>
              <a:endParaRPr lang="zh-CN" altLang="en-US" dirty="0">
                <a:solidFill>
                  <a:srgbClr val="53C780"/>
                </a:solidFill>
                <a:latin typeface="微软雅黑" pitchFamily="34" charset="-122"/>
                <a:ea typeface="微软雅黑" pitchFamily="34" charset="-122"/>
              </a:endParaRPr>
            </a:p>
          </p:txBody>
        </p:sp>
        <p:sp>
          <p:nvSpPr>
            <p:cNvPr id="5" name="TextBox 4"/>
            <p:cNvSpPr txBox="1"/>
            <p:nvPr/>
          </p:nvSpPr>
          <p:spPr>
            <a:xfrm>
              <a:off x="709822" y="753802"/>
              <a:ext cx="2566034" cy="338554"/>
            </a:xfrm>
            <a:prstGeom prst="rect">
              <a:avLst/>
            </a:prstGeom>
            <a:noFill/>
          </p:spPr>
          <p:txBody>
            <a:bodyPr wrap="square" rtlCol="0">
              <a:spAutoFit/>
            </a:bodyPr>
            <a:lstStyle/>
            <a:p>
              <a:r>
                <a:rPr lang="en-US" altLang="zh-CN" sz="1600" dirty="0">
                  <a:solidFill>
                    <a:srgbClr val="53C780"/>
                  </a:solidFill>
                  <a:latin typeface="微软雅黑" pitchFamily="34" charset="-122"/>
                  <a:ea typeface="微软雅黑" pitchFamily="34" charset="-122"/>
                </a:rPr>
                <a:t>--Network Structure</a:t>
              </a:r>
            </a:p>
          </p:txBody>
        </p:sp>
      </p:grpSp>
      <p:sp>
        <p:nvSpPr>
          <p:cNvPr id="80" name="文本框 79"/>
          <p:cNvSpPr txBox="1"/>
          <p:nvPr/>
        </p:nvSpPr>
        <p:spPr>
          <a:xfrm>
            <a:off x="251520" y="1410198"/>
            <a:ext cx="2304256" cy="338554"/>
          </a:xfrm>
          <a:prstGeom prst="rect">
            <a:avLst/>
          </a:prstGeom>
          <a:noFill/>
        </p:spPr>
        <p:txBody>
          <a:bodyPr wrap="square" rtlCol="0">
            <a:spAutoFit/>
          </a:bodyPr>
          <a:lstStyle>
            <a:defPPr>
              <a:defRPr lang="zh-HK"/>
            </a:defPPr>
            <a:lvl1pPr>
              <a:defRPr b="1">
                <a:latin typeface="楷体" panose="02010609060101010101" pitchFamily="49" charset="-122"/>
                <a:ea typeface="楷体" panose="02010609060101010101" pitchFamily="49" charset="-122"/>
              </a:defRPr>
            </a:lvl1pPr>
          </a:lstStyle>
          <a:p>
            <a:r>
              <a:rPr lang="en-US" altLang="zh-CN" sz="1600" b="0" dirty="0">
                <a:solidFill>
                  <a:schemeClr val="accent3">
                    <a:lumMod val="50000"/>
                  </a:schemeClr>
                </a:solidFill>
                <a:latin typeface="Times New Roman" panose="02020603050405020304" pitchFamily="18" charset="0"/>
                <a:cs typeface="Times New Roman" panose="02020603050405020304" pitchFamily="18" charset="0"/>
              </a:rPr>
              <a:t> Base on Wide-</a:t>
            </a:r>
            <a:r>
              <a:rPr lang="en-US" altLang="zh-CN" sz="1600" b="0" dirty="0" err="1">
                <a:solidFill>
                  <a:schemeClr val="accent3">
                    <a:lumMod val="50000"/>
                  </a:schemeClr>
                </a:solidFill>
                <a:latin typeface="Times New Roman" panose="02020603050405020304" pitchFamily="18" charset="0"/>
                <a:cs typeface="Times New Roman" panose="02020603050405020304" pitchFamily="18" charset="0"/>
              </a:rPr>
              <a:t>ResNet</a:t>
            </a:r>
            <a:endParaRPr lang="zh-CN" altLang="en-US" sz="1600" b="0" dirty="0">
              <a:solidFill>
                <a:schemeClr val="accent3">
                  <a:lumMod val="50000"/>
                </a:schemeClr>
              </a:solidFill>
            </a:endParaRPr>
          </a:p>
        </p:txBody>
      </p:sp>
      <p:pic>
        <p:nvPicPr>
          <p:cNvPr id="10" name="图片 9"/>
          <p:cNvPicPr>
            <a:picLocks noChangeAspect="1"/>
          </p:cNvPicPr>
          <p:nvPr/>
        </p:nvPicPr>
        <p:blipFill>
          <a:blip r:embed="rId3"/>
          <a:stretch>
            <a:fillRect/>
          </a:stretch>
        </p:blipFill>
        <p:spPr>
          <a:xfrm>
            <a:off x="1115616" y="1923678"/>
            <a:ext cx="3960440" cy="2796494"/>
          </a:xfrm>
          <a:prstGeom prst="rect">
            <a:avLst/>
          </a:prstGeom>
        </p:spPr>
      </p:pic>
      <p:sp>
        <p:nvSpPr>
          <p:cNvPr id="11" name="文本框 10"/>
          <p:cNvSpPr txBox="1"/>
          <p:nvPr/>
        </p:nvSpPr>
        <p:spPr>
          <a:xfrm>
            <a:off x="5724128" y="2643758"/>
            <a:ext cx="2304256" cy="1077218"/>
          </a:xfrm>
          <a:prstGeom prst="rect">
            <a:avLst/>
          </a:prstGeom>
          <a:noFill/>
        </p:spPr>
        <p:txBody>
          <a:bodyPr wrap="square" rtlCol="0">
            <a:spAutoFit/>
          </a:bodyPr>
          <a:lstStyle>
            <a:defPPr>
              <a:defRPr lang="zh-HK"/>
            </a:defPPr>
            <a:lvl1pPr>
              <a:defRPr b="1">
                <a:latin typeface="楷体" panose="02010609060101010101" pitchFamily="49" charset="-122"/>
                <a:ea typeface="楷体" panose="02010609060101010101" pitchFamily="49" charset="-122"/>
              </a:defRPr>
            </a:lvl1pPr>
          </a:lstStyle>
          <a:p>
            <a:r>
              <a:rPr lang="en-US" altLang="zh-CN" sz="1600" b="0" dirty="0">
                <a:latin typeface="Times New Roman" panose="02020603050405020304" pitchFamily="18" charset="0"/>
                <a:cs typeface="Times New Roman" panose="02020603050405020304" pitchFamily="18" charset="0"/>
              </a:rPr>
              <a:t>Evaluated on CIFAR10/100, </a:t>
            </a:r>
          </a:p>
          <a:p>
            <a:r>
              <a:rPr lang="en-US" altLang="zh-CN" sz="1600" b="0" dirty="0">
                <a:latin typeface="Times New Roman" panose="02020603050405020304" pitchFamily="18" charset="0"/>
                <a:cs typeface="Times New Roman" panose="02020603050405020304" pitchFamily="18" charset="0"/>
              </a:rPr>
              <a:t> SVHN,  </a:t>
            </a:r>
          </a:p>
          <a:p>
            <a:r>
              <a:rPr lang="en-US" altLang="zh-CN" sz="1600" b="0" dirty="0">
                <a:latin typeface="Times New Roman" panose="02020603050405020304" pitchFamily="18" charset="0"/>
                <a:cs typeface="Times New Roman" panose="02020603050405020304" pitchFamily="18" charset="0"/>
              </a:rPr>
              <a:t>100-class ImageNet</a:t>
            </a:r>
            <a:endParaRPr lang="zh-CN" altLang="en-US" sz="1600" b="0" dirty="0"/>
          </a:p>
        </p:txBody>
      </p:sp>
    </p:spTree>
    <p:extLst>
      <p:ext uri="{BB962C8B-B14F-4D97-AF65-F5344CB8AC3E}">
        <p14:creationId xmlns:p14="http://schemas.microsoft.com/office/powerpoint/2010/main" val="23066685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anim calcmode="lin" valueType="num">
                                      <p:cBhvr>
                                        <p:cTn id="8" dur="500" fill="hold"/>
                                        <p:tgtEl>
                                          <p:spTgt spid="80"/>
                                        </p:tgtEl>
                                        <p:attrNameLst>
                                          <p:attrName>ppt_x</p:attrName>
                                        </p:attrNameLst>
                                      </p:cBhvr>
                                      <p:tavLst>
                                        <p:tav tm="0">
                                          <p:val>
                                            <p:strVal val="#ppt_x"/>
                                          </p:val>
                                        </p:tav>
                                        <p:tav tm="100000">
                                          <p:val>
                                            <p:strVal val="#ppt_x"/>
                                          </p:val>
                                        </p:tav>
                                      </p:tavLst>
                                    </p:anim>
                                    <p:anim calcmode="lin" valueType="num">
                                      <p:cBhvr>
                                        <p:cTn id="9" dur="500" fill="hold"/>
                                        <p:tgtEl>
                                          <p:spTgt spid="8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 presetClass="entr" presetSubtype="1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heckerboard(across)">
                                      <p:cBhvr>
                                        <p:cTn id="13" dur="500"/>
                                        <p:tgtEl>
                                          <p:spTgt spid="10"/>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anim calcmode="lin" valueType="num">
                                      <p:cBhvr>
                                        <p:cTn id="18" dur="500" fill="hold"/>
                                        <p:tgtEl>
                                          <p:spTgt spid="11"/>
                                        </p:tgtEl>
                                        <p:attrNameLst>
                                          <p:attrName>ppt_x</p:attrName>
                                        </p:attrNameLst>
                                      </p:cBhvr>
                                      <p:tavLst>
                                        <p:tav tm="0">
                                          <p:val>
                                            <p:strVal val="#ppt_x"/>
                                          </p:val>
                                        </p:tav>
                                        <p:tav tm="100000">
                                          <p:val>
                                            <p:strVal val="#ppt_x"/>
                                          </p:val>
                                        </p:tav>
                                      </p:tavLst>
                                    </p:anim>
                                    <p:anim calcmode="lin" valueType="num">
                                      <p:cBhvr>
                                        <p:cTn id="1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48022"/>
            <a:ext cx="3347865" cy="644334"/>
            <a:chOff x="0" y="448022"/>
            <a:chExt cx="3347865" cy="644334"/>
          </a:xfrm>
        </p:grpSpPr>
        <p:sp>
          <p:nvSpPr>
            <p:cNvPr id="3" name="矩形 2"/>
            <p:cNvSpPr/>
            <p:nvPr/>
          </p:nvSpPr>
          <p:spPr>
            <a:xfrm>
              <a:off x="0" y="448022"/>
              <a:ext cx="611560" cy="611560"/>
            </a:xfrm>
            <a:prstGeom prst="rect">
              <a:avLst/>
            </a:prstGeom>
            <a:solidFill>
              <a:srgbClr val="53C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2A849"/>
                </a:solidFill>
              </a:endParaRPr>
            </a:p>
          </p:txBody>
        </p:sp>
        <p:sp>
          <p:nvSpPr>
            <p:cNvPr id="4" name="TextBox 3"/>
            <p:cNvSpPr txBox="1"/>
            <p:nvPr/>
          </p:nvSpPr>
          <p:spPr>
            <a:xfrm>
              <a:off x="755576" y="448022"/>
              <a:ext cx="1584176" cy="369332"/>
            </a:xfrm>
            <a:prstGeom prst="rect">
              <a:avLst/>
            </a:prstGeom>
            <a:noFill/>
          </p:spPr>
          <p:txBody>
            <a:bodyPr wrap="square" rtlCol="0">
              <a:spAutoFit/>
            </a:bodyPr>
            <a:lstStyle/>
            <a:p>
              <a:r>
                <a:rPr lang="en-US" altLang="zh-CN" dirty="0">
                  <a:solidFill>
                    <a:srgbClr val="53C780"/>
                  </a:solidFill>
                  <a:latin typeface="微软雅黑" pitchFamily="34" charset="-122"/>
                  <a:ea typeface="微软雅黑" pitchFamily="34" charset="-122"/>
                </a:rPr>
                <a:t>Experiment</a:t>
              </a:r>
              <a:endParaRPr lang="zh-CN" altLang="en-US" dirty="0">
                <a:solidFill>
                  <a:srgbClr val="53C780"/>
                </a:solidFill>
                <a:latin typeface="微软雅黑" pitchFamily="34" charset="-122"/>
                <a:ea typeface="微软雅黑" pitchFamily="34" charset="-122"/>
              </a:endParaRPr>
            </a:p>
          </p:txBody>
        </p:sp>
        <p:sp>
          <p:nvSpPr>
            <p:cNvPr id="5" name="TextBox 4"/>
            <p:cNvSpPr txBox="1"/>
            <p:nvPr/>
          </p:nvSpPr>
          <p:spPr>
            <a:xfrm>
              <a:off x="709823" y="753802"/>
              <a:ext cx="2638042" cy="338554"/>
            </a:xfrm>
            <a:prstGeom prst="rect">
              <a:avLst/>
            </a:prstGeom>
            <a:noFill/>
          </p:spPr>
          <p:txBody>
            <a:bodyPr wrap="square" rtlCol="0">
              <a:spAutoFit/>
            </a:bodyPr>
            <a:lstStyle/>
            <a:p>
              <a:r>
                <a:rPr lang="en-US" altLang="zh-CN" sz="1600" dirty="0">
                  <a:solidFill>
                    <a:srgbClr val="53C780"/>
                  </a:solidFill>
                  <a:latin typeface="微软雅黑" pitchFamily="34" charset="-122"/>
                  <a:ea typeface="微软雅黑" pitchFamily="34" charset="-122"/>
                </a:rPr>
                <a:t>--</a:t>
              </a:r>
              <a:r>
                <a:rPr lang="en-US" altLang="zh-CN" sz="1600">
                  <a:solidFill>
                    <a:srgbClr val="53C780"/>
                  </a:solidFill>
                  <a:latin typeface="微软雅黑" pitchFamily="34" charset="-122"/>
                  <a:ea typeface="微软雅黑" pitchFamily="34" charset="-122"/>
                </a:rPr>
                <a:t>Parameters Evaluation</a:t>
              </a:r>
              <a:endParaRPr lang="zh-CN" altLang="en-US" sz="1600" dirty="0">
                <a:solidFill>
                  <a:srgbClr val="53C780"/>
                </a:solidFill>
                <a:latin typeface="微软雅黑" pitchFamily="34" charset="-122"/>
                <a:ea typeface="微软雅黑" pitchFamily="34" charset="-122"/>
              </a:endParaRPr>
            </a:p>
          </p:txBody>
        </p:sp>
      </p:grpSp>
      <p:pic>
        <p:nvPicPr>
          <p:cNvPr id="6" name="图片 5"/>
          <p:cNvPicPr>
            <a:picLocks noChangeAspect="1"/>
          </p:cNvPicPr>
          <p:nvPr/>
        </p:nvPicPr>
        <p:blipFill>
          <a:blip r:embed="rId3"/>
          <a:stretch>
            <a:fillRect/>
          </a:stretch>
        </p:blipFill>
        <p:spPr>
          <a:xfrm>
            <a:off x="560952" y="1563638"/>
            <a:ext cx="3861600" cy="3096344"/>
          </a:xfrm>
          <a:prstGeom prst="rect">
            <a:avLst/>
          </a:prstGeom>
        </p:spPr>
      </p:pic>
      <p:pic>
        <p:nvPicPr>
          <p:cNvPr id="7" name="图片 6"/>
          <p:cNvPicPr>
            <a:picLocks noChangeAspect="1"/>
          </p:cNvPicPr>
          <p:nvPr/>
        </p:nvPicPr>
        <p:blipFill>
          <a:blip r:embed="rId4"/>
          <a:stretch>
            <a:fillRect/>
          </a:stretch>
        </p:blipFill>
        <p:spPr>
          <a:xfrm>
            <a:off x="4644008" y="1568450"/>
            <a:ext cx="4104456" cy="3091532"/>
          </a:xfrm>
          <a:prstGeom prst="rect">
            <a:avLst/>
          </a:prstGeom>
        </p:spPr>
      </p:pic>
      <p:pic>
        <p:nvPicPr>
          <p:cNvPr id="9" name="图片 8"/>
          <p:cNvPicPr>
            <a:picLocks noChangeAspect="1"/>
          </p:cNvPicPr>
          <p:nvPr/>
        </p:nvPicPr>
        <p:blipFill>
          <a:blip r:embed="rId5"/>
          <a:stretch>
            <a:fillRect/>
          </a:stretch>
        </p:blipFill>
        <p:spPr>
          <a:xfrm>
            <a:off x="1965102" y="1229545"/>
            <a:ext cx="749300" cy="254000"/>
          </a:xfrm>
          <a:prstGeom prst="rect">
            <a:avLst/>
          </a:prstGeom>
        </p:spPr>
      </p:pic>
      <p:pic>
        <p:nvPicPr>
          <p:cNvPr id="14" name="图片 13"/>
          <p:cNvPicPr>
            <a:picLocks noChangeAspect="1"/>
          </p:cNvPicPr>
          <p:nvPr/>
        </p:nvPicPr>
        <p:blipFill>
          <a:blip r:embed="rId6"/>
          <a:stretch>
            <a:fillRect/>
          </a:stretch>
        </p:blipFill>
        <p:spPr>
          <a:xfrm>
            <a:off x="5172298" y="1229545"/>
            <a:ext cx="3263900" cy="254000"/>
          </a:xfrm>
          <a:prstGeom prst="rect">
            <a:avLst/>
          </a:prstGeom>
        </p:spPr>
      </p:pic>
    </p:spTree>
    <p:extLst>
      <p:ext uri="{BB962C8B-B14F-4D97-AF65-F5344CB8AC3E}">
        <p14:creationId xmlns:p14="http://schemas.microsoft.com/office/powerpoint/2010/main" val="31846465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ppt_x</p:attrName>
                                        </p:attrNameLst>
                                      </p:cBhvr>
                                      <p:tavLst>
                                        <p:tav tm="0">
                                          <p:val>
                                            <p:strVal val="#ppt_x-#ppt_w*1.125000"/>
                                          </p:val>
                                        </p:tav>
                                        <p:tav tm="100000">
                                          <p:val>
                                            <p:strVal val="#ppt_x"/>
                                          </p:val>
                                        </p:tav>
                                      </p:tavLst>
                                    </p:anim>
                                    <p:animEffect transition="in" filter="wipe(right)">
                                      <p:cBhvr>
                                        <p:cTn id="18" dur="500"/>
                                        <p:tgtEl>
                                          <p:spTgt spid="6"/>
                                        </p:tgtEl>
                                      </p:cBhvr>
                                    </p:animEffect>
                                  </p:childTnLst>
                                </p:cTn>
                              </p:par>
                            </p:childTnLst>
                          </p:cTn>
                        </p:par>
                        <p:par>
                          <p:cTn id="19" fill="hold">
                            <p:stCondLst>
                              <p:cond delay="1500"/>
                            </p:stCondLst>
                            <p:childTnLst>
                              <p:par>
                                <p:cTn id="20" presetID="12" presetClass="entr" presetSubtype="2"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p:tgtEl>
                                          <p:spTgt spid="7"/>
                                        </p:tgtEl>
                                        <p:attrNameLst>
                                          <p:attrName>ppt_x</p:attrName>
                                        </p:attrNameLst>
                                      </p:cBhvr>
                                      <p:tavLst>
                                        <p:tav tm="0">
                                          <p:val>
                                            <p:strVal val="#ppt_x+#ppt_w*1.125000"/>
                                          </p:val>
                                        </p:tav>
                                        <p:tav tm="100000">
                                          <p:val>
                                            <p:strVal val="#ppt_x"/>
                                          </p:val>
                                        </p:tav>
                                      </p:tavLst>
                                    </p:anim>
                                    <p:animEffect transition="in" filter="wipe(left)">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48022"/>
            <a:ext cx="3347865" cy="644334"/>
            <a:chOff x="0" y="448022"/>
            <a:chExt cx="3347865" cy="644334"/>
          </a:xfrm>
        </p:grpSpPr>
        <p:sp>
          <p:nvSpPr>
            <p:cNvPr id="3" name="矩形 2"/>
            <p:cNvSpPr/>
            <p:nvPr/>
          </p:nvSpPr>
          <p:spPr>
            <a:xfrm>
              <a:off x="0" y="448022"/>
              <a:ext cx="611560" cy="611560"/>
            </a:xfrm>
            <a:prstGeom prst="rect">
              <a:avLst/>
            </a:prstGeom>
            <a:solidFill>
              <a:srgbClr val="53C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2A849"/>
                </a:solidFill>
              </a:endParaRPr>
            </a:p>
          </p:txBody>
        </p:sp>
        <p:sp>
          <p:nvSpPr>
            <p:cNvPr id="4" name="TextBox 3"/>
            <p:cNvSpPr txBox="1"/>
            <p:nvPr/>
          </p:nvSpPr>
          <p:spPr>
            <a:xfrm>
              <a:off x="755576" y="448022"/>
              <a:ext cx="1584176" cy="369332"/>
            </a:xfrm>
            <a:prstGeom prst="rect">
              <a:avLst/>
            </a:prstGeom>
            <a:noFill/>
          </p:spPr>
          <p:txBody>
            <a:bodyPr wrap="square" rtlCol="0">
              <a:spAutoFit/>
            </a:bodyPr>
            <a:lstStyle/>
            <a:p>
              <a:r>
                <a:rPr lang="en-US" altLang="zh-CN" dirty="0">
                  <a:solidFill>
                    <a:srgbClr val="53C780"/>
                  </a:solidFill>
                  <a:latin typeface="微软雅黑" pitchFamily="34" charset="-122"/>
                  <a:ea typeface="微软雅黑" pitchFamily="34" charset="-122"/>
                </a:rPr>
                <a:t>Experiment</a:t>
              </a:r>
              <a:endParaRPr lang="zh-CN" altLang="en-US" dirty="0">
                <a:solidFill>
                  <a:srgbClr val="53C780"/>
                </a:solidFill>
                <a:latin typeface="微软雅黑" pitchFamily="34" charset="-122"/>
                <a:ea typeface="微软雅黑" pitchFamily="34" charset="-122"/>
              </a:endParaRPr>
            </a:p>
          </p:txBody>
        </p:sp>
        <p:sp>
          <p:nvSpPr>
            <p:cNvPr id="5" name="TextBox 4"/>
            <p:cNvSpPr txBox="1"/>
            <p:nvPr/>
          </p:nvSpPr>
          <p:spPr>
            <a:xfrm>
              <a:off x="709823" y="753802"/>
              <a:ext cx="2638042" cy="338554"/>
            </a:xfrm>
            <a:prstGeom prst="rect">
              <a:avLst/>
            </a:prstGeom>
            <a:noFill/>
          </p:spPr>
          <p:txBody>
            <a:bodyPr wrap="square" rtlCol="0">
              <a:spAutoFit/>
            </a:bodyPr>
            <a:lstStyle/>
            <a:p>
              <a:r>
                <a:rPr lang="en-US" altLang="zh-CN" sz="1600" dirty="0">
                  <a:solidFill>
                    <a:srgbClr val="53C780"/>
                  </a:solidFill>
                  <a:latin typeface="微软雅黑" pitchFamily="34" charset="-122"/>
                  <a:ea typeface="微软雅黑" pitchFamily="34" charset="-122"/>
                </a:rPr>
                <a:t>--U-MCNs and MCNs</a:t>
              </a:r>
              <a:endParaRPr lang="zh-CN" altLang="en-US" sz="1600" dirty="0">
                <a:solidFill>
                  <a:srgbClr val="53C780"/>
                </a:solidFill>
                <a:latin typeface="微软雅黑" pitchFamily="34" charset="-122"/>
                <a:ea typeface="微软雅黑" pitchFamily="34" charset="-122"/>
              </a:endParaRPr>
            </a:p>
          </p:txBody>
        </p:sp>
      </p:grpSp>
      <p:pic>
        <p:nvPicPr>
          <p:cNvPr id="8" name="图片 7"/>
          <p:cNvPicPr>
            <a:picLocks noChangeAspect="1"/>
          </p:cNvPicPr>
          <p:nvPr/>
        </p:nvPicPr>
        <p:blipFill>
          <a:blip r:embed="rId3"/>
          <a:stretch>
            <a:fillRect/>
          </a:stretch>
        </p:blipFill>
        <p:spPr>
          <a:xfrm>
            <a:off x="611560" y="2329976"/>
            <a:ext cx="7988300" cy="1689100"/>
          </a:xfrm>
          <a:prstGeom prst="rect">
            <a:avLst/>
          </a:prstGeom>
        </p:spPr>
      </p:pic>
      <p:pic>
        <p:nvPicPr>
          <p:cNvPr id="10" name="图片 9"/>
          <p:cNvPicPr>
            <a:picLocks noChangeAspect="1"/>
          </p:cNvPicPr>
          <p:nvPr/>
        </p:nvPicPr>
        <p:blipFill>
          <a:blip r:embed="rId4"/>
          <a:stretch>
            <a:fillRect/>
          </a:stretch>
        </p:blipFill>
        <p:spPr>
          <a:xfrm>
            <a:off x="1106860" y="1707654"/>
            <a:ext cx="6997700" cy="228600"/>
          </a:xfrm>
          <a:prstGeom prst="rect">
            <a:avLst/>
          </a:prstGeom>
        </p:spPr>
      </p:pic>
    </p:spTree>
    <p:extLst>
      <p:ext uri="{BB962C8B-B14F-4D97-AF65-F5344CB8AC3E}">
        <p14:creationId xmlns:p14="http://schemas.microsoft.com/office/powerpoint/2010/main" val="36845730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48022"/>
            <a:ext cx="5364088" cy="644334"/>
            <a:chOff x="0" y="448022"/>
            <a:chExt cx="5364088" cy="644334"/>
          </a:xfrm>
        </p:grpSpPr>
        <p:sp>
          <p:nvSpPr>
            <p:cNvPr id="3" name="矩形 2"/>
            <p:cNvSpPr/>
            <p:nvPr/>
          </p:nvSpPr>
          <p:spPr>
            <a:xfrm>
              <a:off x="0" y="448022"/>
              <a:ext cx="611560" cy="611560"/>
            </a:xfrm>
            <a:prstGeom prst="rect">
              <a:avLst/>
            </a:prstGeom>
            <a:solidFill>
              <a:srgbClr val="53C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2A849"/>
                </a:solidFill>
              </a:endParaRPr>
            </a:p>
          </p:txBody>
        </p:sp>
        <p:sp>
          <p:nvSpPr>
            <p:cNvPr id="4" name="TextBox 3"/>
            <p:cNvSpPr txBox="1"/>
            <p:nvPr/>
          </p:nvSpPr>
          <p:spPr>
            <a:xfrm>
              <a:off x="755576" y="448022"/>
              <a:ext cx="1584176" cy="369332"/>
            </a:xfrm>
            <a:prstGeom prst="rect">
              <a:avLst/>
            </a:prstGeom>
            <a:noFill/>
          </p:spPr>
          <p:txBody>
            <a:bodyPr wrap="square" rtlCol="0">
              <a:spAutoFit/>
            </a:bodyPr>
            <a:lstStyle/>
            <a:p>
              <a:r>
                <a:rPr lang="en-US" altLang="zh-CN" dirty="0">
                  <a:solidFill>
                    <a:srgbClr val="53C780"/>
                  </a:solidFill>
                  <a:latin typeface="微软雅黑" pitchFamily="34" charset="-122"/>
                  <a:ea typeface="微软雅黑" pitchFamily="34" charset="-122"/>
                </a:rPr>
                <a:t>Experiment</a:t>
              </a:r>
              <a:endParaRPr lang="zh-CN" altLang="en-US" dirty="0">
                <a:solidFill>
                  <a:srgbClr val="53C780"/>
                </a:solidFill>
                <a:latin typeface="微软雅黑" pitchFamily="34" charset="-122"/>
                <a:ea typeface="微软雅黑" pitchFamily="34" charset="-122"/>
              </a:endParaRPr>
            </a:p>
          </p:txBody>
        </p:sp>
        <p:sp>
          <p:nvSpPr>
            <p:cNvPr id="5" name="TextBox 4"/>
            <p:cNvSpPr txBox="1"/>
            <p:nvPr/>
          </p:nvSpPr>
          <p:spPr>
            <a:xfrm>
              <a:off x="709822" y="753802"/>
              <a:ext cx="4654266" cy="338554"/>
            </a:xfrm>
            <a:prstGeom prst="rect">
              <a:avLst/>
            </a:prstGeom>
            <a:noFill/>
          </p:spPr>
          <p:txBody>
            <a:bodyPr wrap="square" rtlCol="0">
              <a:spAutoFit/>
            </a:bodyPr>
            <a:lstStyle/>
            <a:p>
              <a:r>
                <a:rPr lang="en-US" altLang="zh-CN" sz="1600">
                  <a:solidFill>
                    <a:srgbClr val="53C780"/>
                  </a:solidFill>
                  <a:latin typeface="微软雅黑" pitchFamily="34" charset="-122"/>
                  <a:ea typeface="微软雅黑" pitchFamily="34" charset="-122"/>
                </a:rPr>
                <a:t>--Results on MINST, SVHN, and CIFAR-10/100</a:t>
              </a:r>
              <a:endParaRPr lang="en-US" altLang="zh-CN" sz="1600" dirty="0">
                <a:solidFill>
                  <a:srgbClr val="53C780"/>
                </a:solidFill>
                <a:latin typeface="微软雅黑" pitchFamily="34" charset="-122"/>
                <a:ea typeface="微软雅黑" pitchFamily="34" charset="-122"/>
              </a:endParaRPr>
            </a:p>
          </p:txBody>
        </p:sp>
      </p:grpSp>
      <p:pic>
        <p:nvPicPr>
          <p:cNvPr id="8" name="图片 7"/>
          <p:cNvPicPr>
            <a:picLocks noChangeAspect="1"/>
          </p:cNvPicPr>
          <p:nvPr/>
        </p:nvPicPr>
        <p:blipFill>
          <a:blip r:embed="rId3"/>
          <a:stretch>
            <a:fillRect/>
          </a:stretch>
        </p:blipFill>
        <p:spPr>
          <a:xfrm>
            <a:off x="107504" y="1851670"/>
            <a:ext cx="8915400" cy="1865362"/>
          </a:xfrm>
          <a:prstGeom prst="rect">
            <a:avLst/>
          </a:prstGeom>
        </p:spPr>
      </p:pic>
    </p:spTree>
    <p:extLst>
      <p:ext uri="{BB962C8B-B14F-4D97-AF65-F5344CB8AC3E}">
        <p14:creationId xmlns:p14="http://schemas.microsoft.com/office/powerpoint/2010/main" val="4376068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627534"/>
            <a:ext cx="8136904" cy="1446550"/>
          </a:xfrm>
          <a:prstGeom prst="rect">
            <a:avLst/>
          </a:prstGeom>
          <a:noFill/>
        </p:spPr>
        <p:txBody>
          <a:bodyPr wrap="square" rtlCol="0">
            <a:spAutoFit/>
          </a:bodyPr>
          <a:lstStyle/>
          <a:p>
            <a:pPr algn="ctr"/>
            <a:r>
              <a:rPr lang="en-US" altLang="zh-CN" sz="4400" b="1" dirty="0"/>
              <a:t>Modulated Convolutional </a:t>
            </a:r>
            <a:r>
              <a:rPr lang="en-US" altLang="zh-CN" sz="4400" b="1" dirty="0" smtClean="0"/>
              <a:t>Networks</a:t>
            </a:r>
            <a:endParaRPr lang="en-US" altLang="zh-CN" sz="4400" b="1" dirty="0"/>
          </a:p>
        </p:txBody>
      </p:sp>
      <p:sp>
        <p:nvSpPr>
          <p:cNvPr id="6" name="矩形 5"/>
          <p:cNvSpPr/>
          <p:nvPr/>
        </p:nvSpPr>
        <p:spPr>
          <a:xfrm>
            <a:off x="323528" y="2423491"/>
            <a:ext cx="8820472" cy="923330"/>
          </a:xfrm>
          <a:prstGeom prst="rect">
            <a:avLst/>
          </a:prstGeom>
        </p:spPr>
        <p:txBody>
          <a:bodyPr wrap="square">
            <a:spAutoFit/>
          </a:bodyPr>
          <a:lstStyle/>
          <a:p>
            <a:r>
              <a:rPr lang="en-US" altLang="zh-CN" b="1" dirty="0">
                <a:solidFill>
                  <a:srgbClr val="24292E"/>
                </a:solidFill>
                <a:latin typeface="-apple-system"/>
                <a:hlinkClick r:id="rId3"/>
              </a:rPr>
              <a:t>@article</a:t>
            </a:r>
            <a:r>
              <a:rPr lang="en-US" altLang="zh-CN" dirty="0">
                <a:solidFill>
                  <a:srgbClr val="24292E"/>
                </a:solidFill>
                <a:latin typeface="-apple-system"/>
              </a:rPr>
              <a:t>{</a:t>
            </a:r>
            <a:r>
              <a:rPr lang="en-US" altLang="zh-CN" dirty="0" err="1">
                <a:solidFill>
                  <a:srgbClr val="24292E"/>
                </a:solidFill>
                <a:latin typeface="-apple-system"/>
              </a:rPr>
              <a:t>GaborCNNs</a:t>
            </a:r>
            <a:r>
              <a:rPr lang="en-US" altLang="zh-CN" dirty="0">
                <a:solidFill>
                  <a:srgbClr val="24292E"/>
                </a:solidFill>
                <a:latin typeface="-apple-system"/>
              </a:rPr>
              <a:t>, title={</a:t>
            </a:r>
            <a:r>
              <a:rPr lang="en-US" altLang="zh-CN" b="1" dirty="0"/>
              <a:t>Modulated Convolutional Networks</a:t>
            </a:r>
          </a:p>
          <a:p>
            <a:r>
              <a:rPr lang="en-US" altLang="zh-CN" dirty="0">
                <a:solidFill>
                  <a:srgbClr val="24292E"/>
                </a:solidFill>
                <a:latin typeface="-apple-system"/>
              </a:rPr>
              <a:t>}, author={Wang, </a:t>
            </a:r>
            <a:r>
              <a:rPr lang="en-US" altLang="zh-CN" dirty="0" err="1">
                <a:solidFill>
                  <a:srgbClr val="24292E"/>
                </a:solidFill>
                <a:latin typeface="-apple-system"/>
              </a:rPr>
              <a:t>Xiaodi</a:t>
            </a:r>
            <a:r>
              <a:rPr lang="en-US" altLang="zh-CN" dirty="0">
                <a:solidFill>
                  <a:srgbClr val="24292E"/>
                </a:solidFill>
                <a:latin typeface="-apple-system"/>
              </a:rPr>
              <a:t> and Zhang, </a:t>
            </a:r>
            <a:r>
              <a:rPr lang="en-US" altLang="zh-CN" dirty="0" err="1">
                <a:solidFill>
                  <a:srgbClr val="24292E"/>
                </a:solidFill>
                <a:latin typeface="-apple-system"/>
              </a:rPr>
              <a:t>Baochang</a:t>
            </a:r>
            <a:r>
              <a:rPr lang="en-US" altLang="zh-CN" dirty="0">
                <a:solidFill>
                  <a:srgbClr val="24292E"/>
                </a:solidFill>
                <a:latin typeface="-apple-system"/>
              </a:rPr>
              <a:t>* and Li, Ce and  </a:t>
            </a:r>
            <a:r>
              <a:rPr lang="en-US" altLang="zh-CN" dirty="0" err="1">
                <a:solidFill>
                  <a:srgbClr val="24292E"/>
                </a:solidFill>
                <a:latin typeface="-apple-system"/>
              </a:rPr>
              <a:t>han</a:t>
            </a:r>
            <a:r>
              <a:rPr lang="en-US" altLang="zh-CN" dirty="0">
                <a:solidFill>
                  <a:srgbClr val="24292E"/>
                </a:solidFill>
                <a:latin typeface="-apple-system"/>
              </a:rPr>
              <a:t>, </a:t>
            </a:r>
            <a:r>
              <a:rPr lang="en-US" altLang="zh-CN" dirty="0" err="1">
                <a:solidFill>
                  <a:srgbClr val="24292E"/>
                </a:solidFill>
                <a:latin typeface="-apple-system"/>
              </a:rPr>
              <a:t>jungong</a:t>
            </a:r>
            <a:r>
              <a:rPr lang="en-US" altLang="zh-CN" dirty="0">
                <a:solidFill>
                  <a:srgbClr val="24292E"/>
                </a:solidFill>
                <a:latin typeface="-apple-system"/>
              </a:rPr>
              <a:t> and Liu, Jianzhuang}, </a:t>
            </a:r>
            <a:r>
              <a:rPr lang="en-US" altLang="zh-CN" dirty="0">
                <a:solidFill>
                  <a:srgbClr val="FF0000"/>
                </a:solidFill>
                <a:latin typeface="-apple-system"/>
              </a:rPr>
              <a:t>year={2018}, in proc. of IEEE CVPR. </a:t>
            </a:r>
            <a:r>
              <a:rPr lang="en-US" altLang="zh-CN" dirty="0">
                <a:solidFill>
                  <a:srgbClr val="24292E"/>
                </a:solidFill>
                <a:latin typeface="-apple-system"/>
              </a:rPr>
              <a:t>} </a:t>
            </a:r>
            <a:endParaRPr lang="zh-CN" altLang="en-US" dirty="0"/>
          </a:p>
        </p:txBody>
      </p:sp>
    </p:spTree>
    <p:extLst>
      <p:ext uri="{BB962C8B-B14F-4D97-AF65-F5344CB8AC3E}">
        <p14:creationId xmlns:p14="http://schemas.microsoft.com/office/powerpoint/2010/main" val="32605108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48022"/>
            <a:ext cx="4067943" cy="644334"/>
            <a:chOff x="0" y="448022"/>
            <a:chExt cx="4067943" cy="644334"/>
          </a:xfrm>
        </p:grpSpPr>
        <p:sp>
          <p:nvSpPr>
            <p:cNvPr id="3" name="矩形 2"/>
            <p:cNvSpPr/>
            <p:nvPr/>
          </p:nvSpPr>
          <p:spPr>
            <a:xfrm>
              <a:off x="0" y="448022"/>
              <a:ext cx="611560" cy="611560"/>
            </a:xfrm>
            <a:prstGeom prst="rect">
              <a:avLst/>
            </a:prstGeom>
            <a:solidFill>
              <a:srgbClr val="53C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3C780"/>
                </a:solidFill>
              </a:endParaRPr>
            </a:p>
          </p:txBody>
        </p:sp>
        <p:sp>
          <p:nvSpPr>
            <p:cNvPr id="4" name="TextBox 3"/>
            <p:cNvSpPr txBox="1"/>
            <p:nvPr/>
          </p:nvSpPr>
          <p:spPr>
            <a:xfrm>
              <a:off x="683568" y="448022"/>
              <a:ext cx="2736304" cy="369332"/>
            </a:xfrm>
            <a:prstGeom prst="rect">
              <a:avLst/>
            </a:prstGeom>
            <a:noFill/>
          </p:spPr>
          <p:txBody>
            <a:bodyPr wrap="square" rtlCol="0">
              <a:spAutoFit/>
            </a:bodyPr>
            <a:lstStyle/>
            <a:p>
              <a:r>
                <a:rPr lang="en-US" altLang="zh-CN" dirty="0">
                  <a:solidFill>
                    <a:srgbClr val="53C780"/>
                  </a:solidFill>
                  <a:latin typeface="微软雅黑" pitchFamily="34" charset="-122"/>
                  <a:ea typeface="微软雅黑" pitchFamily="34" charset="-122"/>
                </a:rPr>
                <a:t>Experiment</a:t>
              </a:r>
              <a:endParaRPr lang="zh-CN" altLang="en-US" dirty="0">
                <a:solidFill>
                  <a:srgbClr val="53C780"/>
                </a:solidFill>
                <a:latin typeface="微软雅黑" pitchFamily="34" charset="-122"/>
                <a:ea typeface="微软雅黑" pitchFamily="34" charset="-122"/>
              </a:endParaRPr>
            </a:p>
          </p:txBody>
        </p:sp>
        <p:sp>
          <p:nvSpPr>
            <p:cNvPr id="5" name="TextBox 4"/>
            <p:cNvSpPr txBox="1"/>
            <p:nvPr/>
          </p:nvSpPr>
          <p:spPr>
            <a:xfrm>
              <a:off x="709822" y="753802"/>
              <a:ext cx="3358121" cy="338554"/>
            </a:xfrm>
            <a:prstGeom prst="rect">
              <a:avLst/>
            </a:prstGeom>
            <a:noFill/>
          </p:spPr>
          <p:txBody>
            <a:bodyPr wrap="square" rtlCol="0">
              <a:spAutoFit/>
            </a:bodyPr>
            <a:lstStyle/>
            <a:p>
              <a:r>
                <a:rPr lang="en-US" altLang="zh-CN" sz="1600">
                  <a:solidFill>
                    <a:srgbClr val="53C780"/>
                  </a:solidFill>
                  <a:latin typeface="微软雅黑" pitchFamily="34" charset="-122"/>
                  <a:ea typeface="微软雅黑" pitchFamily="34" charset="-122"/>
                </a:rPr>
                <a:t>--Results on 100-class ImageNet</a:t>
              </a:r>
              <a:endParaRPr lang="zh-CN" altLang="en-US" sz="1600" dirty="0">
                <a:solidFill>
                  <a:srgbClr val="53C780"/>
                </a:solidFill>
                <a:latin typeface="微软雅黑" pitchFamily="34" charset="-122"/>
                <a:ea typeface="微软雅黑" pitchFamily="34" charset="-122"/>
              </a:endParaRPr>
            </a:p>
          </p:txBody>
        </p:sp>
      </p:grpSp>
      <p:pic>
        <p:nvPicPr>
          <p:cNvPr id="12" name="图片 11"/>
          <p:cNvPicPr>
            <a:picLocks noChangeAspect="1"/>
          </p:cNvPicPr>
          <p:nvPr/>
        </p:nvPicPr>
        <p:blipFill>
          <a:blip r:embed="rId3"/>
          <a:stretch>
            <a:fillRect/>
          </a:stretch>
        </p:blipFill>
        <p:spPr>
          <a:xfrm>
            <a:off x="2267744" y="2211723"/>
            <a:ext cx="3982504" cy="1060430"/>
          </a:xfrm>
          <a:prstGeom prst="rect">
            <a:avLst/>
          </a:prstGeom>
        </p:spPr>
      </p:pic>
      <p:pic>
        <p:nvPicPr>
          <p:cNvPr id="43" name="图片 42"/>
          <p:cNvPicPr>
            <a:picLocks noChangeAspect="1"/>
          </p:cNvPicPr>
          <p:nvPr/>
        </p:nvPicPr>
        <p:blipFill>
          <a:blip r:embed="rId4"/>
          <a:stretch>
            <a:fillRect/>
          </a:stretch>
        </p:blipFill>
        <p:spPr>
          <a:xfrm>
            <a:off x="1763687" y="1869776"/>
            <a:ext cx="5688632" cy="2594016"/>
          </a:xfrm>
          <a:prstGeom prst="rect">
            <a:avLst/>
          </a:prstGeom>
        </p:spPr>
      </p:pic>
      <p:sp>
        <p:nvSpPr>
          <p:cNvPr id="44" name="文本框 43"/>
          <p:cNvSpPr txBox="1"/>
          <p:nvPr/>
        </p:nvSpPr>
        <p:spPr>
          <a:xfrm>
            <a:off x="2069975" y="1311789"/>
            <a:ext cx="5076057" cy="338554"/>
          </a:xfrm>
          <a:prstGeom prst="rect">
            <a:avLst/>
          </a:prstGeom>
          <a:noFill/>
        </p:spPr>
        <p:txBody>
          <a:bodyPr wrap="square" rtlCol="0">
            <a:spAutoFit/>
          </a:bodyPr>
          <a:lstStyle>
            <a:defPPr>
              <a:defRPr lang="zh-HK"/>
            </a:defPPr>
            <a:lvl1pPr>
              <a:defRPr b="1">
                <a:latin typeface="楷体" panose="02010609060101010101" pitchFamily="49" charset="-122"/>
                <a:ea typeface="楷体" panose="02010609060101010101" pitchFamily="49" charset="-122"/>
              </a:defRPr>
            </a:lvl1pPr>
          </a:lstStyle>
          <a:p>
            <a:r>
              <a:rPr lang="en-US" altLang="zh-CN" sz="1600" b="0">
                <a:latin typeface="Times New Roman" panose="02020603050405020304" pitchFamily="18" charset="0"/>
                <a:cs typeface="Times New Roman" panose="02020603050405020304" pitchFamily="18" charset="0"/>
              </a:rPr>
              <a:t>Testing error curves for the 100-class ImageNet experiment</a:t>
            </a:r>
            <a:endParaRPr lang="zh-CN" altLang="en-US" sz="1600" b="0" dirty="0"/>
          </a:p>
        </p:txBody>
      </p:sp>
    </p:spTree>
    <p:extLst>
      <p:ext uri="{BB962C8B-B14F-4D97-AF65-F5344CB8AC3E}">
        <p14:creationId xmlns:p14="http://schemas.microsoft.com/office/powerpoint/2010/main" val="3422025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xit" presetSubtype="32" fill="hold" nodeType="clickEffect">
                                  <p:stCondLst>
                                    <p:cond delay="0"/>
                                  </p:stCondLst>
                                  <p:childTnLst>
                                    <p:animEffect transition="out" filter="circle(out)">
                                      <p:cBhvr>
                                        <p:cTn id="11" dur="2000"/>
                                        <p:tgtEl>
                                          <p:spTgt spid="12"/>
                                        </p:tgtEl>
                                      </p:cBhvr>
                                    </p:animEffect>
                                    <p:set>
                                      <p:cBhvr>
                                        <p:cTn id="12" dur="1" fill="hold">
                                          <p:stCondLst>
                                            <p:cond delay="1999"/>
                                          </p:stCondLst>
                                        </p:cTn>
                                        <p:tgtEl>
                                          <p:spTgt spid="12"/>
                                        </p:tgtEl>
                                        <p:attrNameLst>
                                          <p:attrName>style.visibility</p:attrName>
                                        </p:attrNameLst>
                                      </p:cBhvr>
                                      <p:to>
                                        <p:strVal val="hidden"/>
                                      </p:to>
                                    </p:set>
                                  </p:childTnLst>
                                </p:cTn>
                              </p:par>
                            </p:childTnLst>
                          </p:cTn>
                        </p:par>
                        <p:par>
                          <p:cTn id="13" fill="hold">
                            <p:stCondLst>
                              <p:cond delay="2000"/>
                            </p:stCondLst>
                            <p:childTnLst>
                              <p:par>
                                <p:cTn id="14" presetID="3" presetClass="entr" presetSubtype="10"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blinds(horizontal)">
                                      <p:cBhvr>
                                        <p:cTn id="16" dur="500"/>
                                        <p:tgtEl>
                                          <p:spTgt spid="44"/>
                                        </p:tgtEl>
                                      </p:cBhvr>
                                    </p:animEffect>
                                  </p:childTnLst>
                                </p:cTn>
                              </p:par>
                            </p:childTnLst>
                          </p:cTn>
                        </p:par>
                        <p:par>
                          <p:cTn id="17" fill="hold">
                            <p:stCondLst>
                              <p:cond delay="2500"/>
                            </p:stCondLst>
                            <p:childTnLst>
                              <p:par>
                                <p:cTn id="18" presetID="6" presetClass="entr" presetSubtype="16" fill="hold"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circle(in)">
                                      <p:cBhvr>
                                        <p:cTn id="20"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67140" y="1008043"/>
            <a:ext cx="3326873" cy="415498"/>
          </a:xfrm>
          <a:prstGeom prst="rect">
            <a:avLst/>
          </a:prstGeom>
          <a:solidFill>
            <a:schemeClr val="accent2">
              <a:lumMod val="40000"/>
              <a:lumOff val="60000"/>
            </a:schemeClr>
          </a:solidFill>
        </p:spPr>
        <p:txBody>
          <a:bodyPr wrap="none" rtlCol="0">
            <a:spAutoFit/>
          </a:bodyPr>
          <a:lstStyle/>
          <a:p>
            <a:r>
              <a:rPr lang="en-US" altLang="zh-CN" sz="2100" b="1" dirty="0">
                <a:latin typeface="微软雅黑" panose="020B0503020204020204" pitchFamily="34" charset="-122"/>
                <a:ea typeface="微软雅黑" panose="020B0503020204020204" pitchFamily="34" charset="-122"/>
              </a:rPr>
              <a:t>Why 1 bit convolution?</a:t>
            </a:r>
            <a:endParaRPr lang="zh-CN" altLang="en-US" sz="2100"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文本框 3"/>
              <p:cNvSpPr txBox="1"/>
              <p:nvPr/>
            </p:nvSpPr>
            <p:spPr>
              <a:xfrm>
                <a:off x="5786317" y="2590249"/>
                <a:ext cx="2841547" cy="646331"/>
              </a:xfrm>
              <a:prstGeom prst="rect">
                <a:avLst/>
              </a:prstGeom>
              <a:noFill/>
            </p:spPr>
            <p:txBody>
              <a:bodyPr wrap="none" rtlCol="0">
                <a:spAutoFit/>
              </a:bodyPr>
              <a:lstStyle/>
              <a:p>
                <a:pPr marL="214313" indent="-214313">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en-US" altLang="zh-CN" dirty="0">
                    <a:solidFill>
                      <a:srgbClr val="FF0000"/>
                    </a:solidFill>
                    <a:latin typeface="微软雅黑" panose="020B0503020204020204" pitchFamily="34" charset="-122"/>
                    <a:ea typeface="微软雅黑" panose="020B0503020204020204" pitchFamily="34" charset="-122"/>
                  </a:rPr>
                  <a:t>58 </a:t>
                </a:r>
                <a14:m>
                  <m:oMath xmlns:m="http://schemas.openxmlformats.org/officeDocument/2006/math">
                    <m:r>
                      <a:rPr lang="en-US" altLang="zh-CN" i="1">
                        <a:solidFill>
                          <a:srgbClr val="FF0000"/>
                        </a:solidFill>
                        <a:latin typeface="Cambria Math" panose="02040503050406030204" pitchFamily="18" charset="0"/>
                        <a:ea typeface="Cambria Math" panose="02040503050406030204" pitchFamily="18" charset="0"/>
                      </a:rPr>
                      <m:t>×</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faster operation</a:t>
                </a:r>
              </a:p>
              <a:p>
                <a:pPr marL="214313" indent="-214313">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en-US" altLang="zh-CN" dirty="0">
                    <a:solidFill>
                      <a:srgbClr val="FF0000"/>
                    </a:solidFill>
                    <a:latin typeface="微软雅黑" panose="020B0503020204020204" pitchFamily="34" charset="-122"/>
                    <a:ea typeface="微软雅黑" panose="020B0503020204020204" pitchFamily="34" charset="-122"/>
                  </a:rPr>
                  <a:t>32 </a:t>
                </a:r>
                <a14:m>
                  <m:oMath xmlns:m="http://schemas.openxmlformats.org/officeDocument/2006/math">
                    <m:r>
                      <a:rPr lang="en-US" altLang="zh-CN" i="1">
                        <a:solidFill>
                          <a:srgbClr val="FF0000"/>
                        </a:solidFill>
                        <a:latin typeface="Cambria Math" panose="02040503050406030204" pitchFamily="18" charset="0"/>
                        <a:ea typeface="Cambria Math" panose="02040503050406030204" pitchFamily="18" charset="0"/>
                      </a:rPr>
                      <m:t>×</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memory saving</a:t>
                </a:r>
                <a:r>
                  <a:rPr lang="en-US" altLang="zh-CN" baseline="30000"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7715089" y="3453665"/>
                <a:ext cx="3724674" cy="830997"/>
              </a:xfrm>
              <a:prstGeom prst="rect">
                <a:avLst/>
              </a:prstGeom>
              <a:blipFill rotWithShape="0">
                <a:blip r:embed="rId3"/>
                <a:stretch>
                  <a:fillRect l="-2291" t="-5882" r="-491" b="-16176"/>
                </a:stretch>
              </a:blipFill>
            </p:spPr>
            <p:txBody>
              <a:bodyPr/>
              <a:lstStyle/>
              <a:p>
                <a:r>
                  <a:rPr lang="zh-CN" altLang="en-US">
                    <a:noFill/>
                  </a:rPr>
                  <a:t> </a:t>
                </a:r>
              </a:p>
            </p:txBody>
          </p:sp>
        </mc:Fallback>
      </mc:AlternateContent>
      <p:sp>
        <p:nvSpPr>
          <p:cNvPr id="7" name="文本框 6"/>
          <p:cNvSpPr txBox="1"/>
          <p:nvPr/>
        </p:nvSpPr>
        <p:spPr>
          <a:xfrm>
            <a:off x="67196" y="4775811"/>
            <a:ext cx="2056717"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1. reported by XNOR-Net</a:t>
            </a:r>
            <a:endParaRPr lang="zh-CN" altLang="en-US" sz="12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5867" y="1697391"/>
            <a:ext cx="4157780" cy="2408965"/>
          </a:xfrm>
          <a:prstGeom prst="rect">
            <a:avLst/>
          </a:prstGeom>
        </p:spPr>
      </p:pic>
      <p:sp>
        <p:nvSpPr>
          <p:cNvPr id="6" name="标题 1"/>
          <p:cNvSpPr txBox="1">
            <a:spLocks/>
          </p:cNvSpPr>
          <p:nvPr/>
        </p:nvSpPr>
        <p:spPr>
          <a:xfrm>
            <a:off x="755576" y="0"/>
            <a:ext cx="7656723" cy="17907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700" smtClean="0">
                <a:solidFill>
                  <a:srgbClr val="7030A0"/>
                </a:solidFill>
              </a:rPr>
              <a:t>P</a:t>
            </a:r>
            <a:r>
              <a:rPr lang="en-US" altLang="zh-CN" sz="2700" smtClean="0"/>
              <a:t>rojection </a:t>
            </a:r>
            <a:r>
              <a:rPr lang="en-US" altLang="zh-CN" sz="2700" smtClean="0">
                <a:solidFill>
                  <a:srgbClr val="7030A0"/>
                </a:solidFill>
              </a:rPr>
              <a:t>C</a:t>
            </a:r>
            <a:r>
              <a:rPr lang="en-US" altLang="zh-CN" sz="2700" smtClean="0"/>
              <a:t>onvolutional </a:t>
            </a:r>
            <a:r>
              <a:rPr lang="en-US" altLang="zh-CN" sz="2700" smtClean="0">
                <a:solidFill>
                  <a:srgbClr val="7030A0"/>
                </a:solidFill>
              </a:rPr>
              <a:t>N</a:t>
            </a:r>
            <a:r>
              <a:rPr lang="en-US" altLang="zh-CN" sz="2700" smtClean="0"/>
              <a:t>eural </a:t>
            </a:r>
            <a:r>
              <a:rPr lang="en-US" altLang="zh-CN" sz="2700" smtClean="0">
                <a:solidFill>
                  <a:srgbClr val="7030A0"/>
                </a:solidFill>
              </a:rPr>
              <a:t>N</a:t>
            </a:r>
            <a:r>
              <a:rPr lang="en-US" altLang="zh-CN" sz="2700" smtClean="0"/>
              <a:t>etworks</a:t>
            </a:r>
            <a:br>
              <a:rPr lang="en-US" altLang="zh-CN" sz="2700" smtClean="0"/>
            </a:br>
            <a:r>
              <a:rPr lang="en-US" altLang="zh-CN" sz="2100" smtClean="0"/>
              <a:t>for</a:t>
            </a:r>
            <a:r>
              <a:rPr lang="en-US" altLang="zh-CN" sz="2400" smtClean="0"/>
              <a:t> 1-bit CNNs </a:t>
            </a:r>
            <a:r>
              <a:rPr lang="en-US" altLang="zh-CN" sz="2100" smtClean="0"/>
              <a:t>via</a:t>
            </a:r>
            <a:r>
              <a:rPr lang="en-US" altLang="zh-CN" sz="2400" smtClean="0"/>
              <a:t> Discrete Back Propagation</a:t>
            </a:r>
            <a:endParaRPr lang="zh-CN" altLang="en-US" sz="2700" dirty="0"/>
          </a:p>
        </p:txBody>
      </p:sp>
    </p:spTree>
    <p:extLst>
      <p:ext uri="{BB962C8B-B14F-4D97-AF65-F5344CB8AC3E}">
        <p14:creationId xmlns:p14="http://schemas.microsoft.com/office/powerpoint/2010/main" val="8381446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27169" y="1123598"/>
            <a:ext cx="4846968" cy="415498"/>
          </a:xfrm>
          <a:prstGeom prst="rect">
            <a:avLst/>
          </a:prstGeom>
          <a:solidFill>
            <a:schemeClr val="accent2">
              <a:lumMod val="20000"/>
              <a:lumOff val="80000"/>
            </a:schemeClr>
          </a:solidFill>
        </p:spPr>
        <p:txBody>
          <a:bodyPr wrap="none" rtlCol="0">
            <a:spAutoFit/>
          </a:bodyPr>
          <a:lstStyle/>
          <a:p>
            <a:r>
              <a:rPr lang="en-US" altLang="zh-CN" sz="2100" b="1" dirty="0">
                <a:latin typeface="微软雅黑" panose="020B0503020204020204" pitchFamily="34" charset="-122"/>
                <a:ea typeface="微软雅黑" panose="020B0503020204020204" pitchFamily="34" charset="-122"/>
              </a:rPr>
              <a:t> 58 × faster convolution operation</a:t>
            </a:r>
          </a:p>
        </p:txBody>
      </p:sp>
      <mc:AlternateContent xmlns:mc="http://schemas.openxmlformats.org/markup-compatibility/2006" xmlns:a14="http://schemas.microsoft.com/office/drawing/2010/main">
        <mc:Choice Requires="a14">
          <p:sp>
            <p:nvSpPr>
              <p:cNvPr id="5" name="文本框 4"/>
              <p:cNvSpPr txBox="1"/>
              <p:nvPr/>
            </p:nvSpPr>
            <p:spPr>
              <a:xfrm>
                <a:off x="1422344" y="2639334"/>
                <a:ext cx="2937343" cy="2345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350" i="1">
                          <a:latin typeface="Cambria Math" panose="02040503050406030204" pitchFamily="18" charset="0"/>
                        </a:rPr>
                        <m:t>𝑥</m:t>
                      </m:r>
                      <m:r>
                        <a:rPr lang="en-US" altLang="zh-CN" sz="1350" i="1">
                          <a:latin typeface="Cambria Math" panose="02040503050406030204" pitchFamily="18" charset="0"/>
                          <a:ea typeface="Cambria Math" panose="02040503050406030204" pitchFamily="18" charset="0"/>
                        </a:rPr>
                        <m:t>⨀</m:t>
                      </m:r>
                      <m:r>
                        <a:rPr lang="en-US" altLang="zh-CN" sz="1350" i="1">
                          <a:latin typeface="Cambria Math" panose="02040503050406030204" pitchFamily="18" charset="0"/>
                          <a:ea typeface="Cambria Math" panose="02040503050406030204" pitchFamily="18" charset="0"/>
                        </a:rPr>
                        <m:t>𝑦</m:t>
                      </m:r>
                      <m:r>
                        <a:rPr lang="en-US" altLang="zh-CN" sz="1350" i="1">
                          <a:latin typeface="Cambria Math" panose="02040503050406030204" pitchFamily="18" charset="0"/>
                          <a:ea typeface="Cambria Math" panose="02040503050406030204" pitchFamily="18" charset="0"/>
                        </a:rPr>
                        <m:t>=</m:t>
                      </m:r>
                      <m:r>
                        <a:rPr lang="en-US" altLang="zh-CN" sz="1350" i="1">
                          <a:latin typeface="Cambria Math" panose="02040503050406030204" pitchFamily="18" charset="0"/>
                          <a:ea typeface="Cambria Math" panose="02040503050406030204" pitchFamily="18" charset="0"/>
                        </a:rPr>
                        <m:t>2</m:t>
                      </m:r>
                      <m:r>
                        <a:rPr lang="en-US" altLang="zh-CN" sz="1350" i="1">
                          <a:latin typeface="Cambria Math" panose="02040503050406030204" pitchFamily="18" charset="0"/>
                          <a:ea typeface="Cambria Math" panose="02040503050406030204" pitchFamily="18" charset="0"/>
                        </a:rPr>
                        <m:t>×</m:t>
                      </m:r>
                      <m:r>
                        <a:rPr lang="en-US" altLang="zh-CN" sz="1350" i="1">
                          <a:solidFill>
                            <a:srgbClr val="0070C0"/>
                          </a:solidFill>
                          <a:latin typeface="Cambria Math" panose="02040503050406030204" pitchFamily="18" charset="0"/>
                          <a:ea typeface="Cambria Math" panose="02040503050406030204" pitchFamily="18" charset="0"/>
                        </a:rPr>
                        <m:t>𝑏𝑖𝑡𝑐𝑜𝑢𝑛𝑡</m:t>
                      </m:r>
                      <m:d>
                        <m:dPr>
                          <m:ctrlPr>
                            <a:rPr lang="en-US" altLang="zh-CN" sz="1350" i="1">
                              <a:latin typeface="Cambria Math" panose="02040503050406030204" pitchFamily="18" charset="0"/>
                              <a:ea typeface="Cambria Math" panose="02040503050406030204" pitchFamily="18" charset="0"/>
                            </a:rPr>
                          </m:ctrlPr>
                        </m:dPr>
                        <m:e>
                          <m:r>
                            <a:rPr lang="en-US" altLang="zh-CN" sz="1350" i="1">
                              <a:solidFill>
                                <a:srgbClr val="7030A0"/>
                              </a:solidFill>
                              <a:latin typeface="Cambria Math" panose="02040503050406030204" pitchFamily="18" charset="0"/>
                              <a:ea typeface="Cambria Math" panose="02040503050406030204" pitchFamily="18" charset="0"/>
                            </a:rPr>
                            <m:t>𝑋𝑁𝑂𝑅</m:t>
                          </m:r>
                          <m:d>
                            <m:dPr>
                              <m:ctrlPr>
                                <a:rPr lang="en-US" altLang="zh-CN" sz="1350" i="1">
                                  <a:latin typeface="Cambria Math" panose="02040503050406030204" pitchFamily="18" charset="0"/>
                                  <a:ea typeface="Cambria Math" panose="02040503050406030204" pitchFamily="18" charset="0"/>
                                </a:rPr>
                              </m:ctrlPr>
                            </m:dPr>
                            <m:e>
                              <m:r>
                                <a:rPr lang="en-US" altLang="zh-CN" sz="1350" i="1">
                                  <a:latin typeface="Cambria Math" panose="02040503050406030204" pitchFamily="18" charset="0"/>
                                  <a:ea typeface="Cambria Math" panose="02040503050406030204" pitchFamily="18" charset="0"/>
                                </a:rPr>
                                <m:t>𝑥</m:t>
                              </m:r>
                              <m:r>
                                <a:rPr lang="en-US" altLang="zh-CN" sz="1350" i="1">
                                  <a:latin typeface="Cambria Math" panose="02040503050406030204" pitchFamily="18" charset="0"/>
                                  <a:ea typeface="Cambria Math" panose="02040503050406030204" pitchFamily="18" charset="0"/>
                                </a:rPr>
                                <m:t>,</m:t>
                              </m:r>
                              <m:r>
                                <a:rPr lang="en-US" altLang="zh-CN" sz="1350" i="1">
                                  <a:latin typeface="Cambria Math" panose="02040503050406030204" pitchFamily="18" charset="0"/>
                                  <a:ea typeface="Cambria Math" panose="02040503050406030204" pitchFamily="18" charset="0"/>
                                </a:rPr>
                                <m:t>𝑦</m:t>
                              </m:r>
                            </m:e>
                          </m:d>
                        </m:e>
                      </m:d>
                      <m:r>
                        <a:rPr lang="en-US" altLang="zh-CN" sz="1350" i="1">
                          <a:latin typeface="Cambria Math" panose="02040503050406030204" pitchFamily="18" charset="0"/>
                          <a:ea typeface="Cambria Math" panose="02040503050406030204" pitchFamily="18" charset="0"/>
                        </a:rPr>
                        <m:t>−</m:t>
                      </m:r>
                      <m:r>
                        <a:rPr lang="en-US" altLang="zh-CN" sz="1350" i="1">
                          <a:latin typeface="Cambria Math" panose="02040503050406030204" pitchFamily="18" charset="0"/>
                          <a:ea typeface="Cambria Math" panose="02040503050406030204" pitchFamily="18" charset="0"/>
                        </a:rPr>
                        <m:t>𝑁</m:t>
                      </m:r>
                    </m:oMath>
                  </m:oMathPara>
                </a14:m>
                <a:endParaRPr lang="zh-CN" altLang="en-US" sz="1350" dirty="0"/>
              </a:p>
            </p:txBody>
          </p:sp>
        </mc:Choice>
        <mc:Fallback xmlns="">
          <p:sp>
            <p:nvSpPr>
              <p:cNvPr id="5" name="文本框 4"/>
              <p:cNvSpPr txBox="1">
                <a:spLocks noRot="1" noChangeAspect="1" noMove="1" noResize="1" noEditPoints="1" noAdjustHandles="1" noChangeArrowheads="1" noChangeShapeType="1" noTextEdit="1"/>
              </p:cNvSpPr>
              <p:nvPr/>
            </p:nvSpPr>
            <p:spPr>
              <a:xfrm>
                <a:off x="1896458" y="3519111"/>
                <a:ext cx="3923831" cy="312650"/>
              </a:xfrm>
              <a:prstGeom prst="rect">
                <a:avLst/>
              </a:prstGeom>
              <a:blipFill rotWithShape="0">
                <a:blip r:embed="rId3"/>
                <a:stretch>
                  <a:fillRect l="-466" r="-932" b="-17308"/>
                </a:stretch>
              </a:blipFill>
            </p:spPr>
            <p:txBody>
              <a:bodyPr/>
              <a:lstStyle/>
              <a:p>
                <a:r>
                  <a:rPr lang="zh-CN" altLang="en-US">
                    <a:noFill/>
                  </a:rPr>
                  <a:t> </a:t>
                </a:r>
              </a:p>
            </p:txBody>
          </p:sp>
        </mc:Fallback>
      </mc:AlternateContent>
      <p:sp>
        <p:nvSpPr>
          <p:cNvPr id="6" name="文本框 5"/>
          <p:cNvSpPr txBox="1"/>
          <p:nvPr/>
        </p:nvSpPr>
        <p:spPr>
          <a:xfrm>
            <a:off x="1422344" y="2268297"/>
            <a:ext cx="1369927" cy="323165"/>
          </a:xfrm>
          <a:prstGeom prst="rect">
            <a:avLst/>
          </a:prstGeom>
          <a:noFill/>
        </p:spPr>
        <p:txBody>
          <a:bodyPr wrap="none" rtlCol="0">
            <a:spAutoFit/>
          </a:bodyPr>
          <a:lstStyle/>
          <a:p>
            <a:r>
              <a:rPr lang="en-US" altLang="zh-CN" sz="1500" b="1" dirty="0">
                <a:latin typeface="微软雅黑" panose="020B0503020204020204" pitchFamily="34" charset="-122"/>
                <a:ea typeface="微软雅黑" panose="020B0503020204020204" pitchFamily="34" charset="-122"/>
              </a:rPr>
              <a:t>Dot product</a:t>
            </a:r>
            <a:endParaRPr lang="zh-CN" altLang="en-US" sz="1500"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7" name="文本框 6"/>
              <p:cNvSpPr txBox="1"/>
              <p:nvPr/>
            </p:nvSpPr>
            <p:spPr>
              <a:xfrm>
                <a:off x="1422344" y="2944775"/>
                <a:ext cx="1708738"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i="1">
                              <a:latin typeface="Cambria Math" panose="02040503050406030204" pitchFamily="18" charset="0"/>
                              <a:ea typeface="Cambria Math" panose="02040503050406030204" pitchFamily="18" charset="0"/>
                            </a:rPr>
                          </m:ctrlPr>
                        </m:sSubPr>
                        <m:e>
                          <m:r>
                            <a:rPr lang="en-US" altLang="zh-CN" sz="1350" i="1">
                              <a:latin typeface="Cambria Math" panose="02040503050406030204" pitchFamily="18" charset="0"/>
                              <a:ea typeface="Cambria Math" panose="02040503050406030204" pitchFamily="18" charset="0"/>
                            </a:rPr>
                            <m:t>𝑤</m:t>
                          </m:r>
                          <m:r>
                            <a:rPr lang="en-US" altLang="zh-CN" sz="1350" i="1">
                              <a:latin typeface="Cambria Math" panose="02040503050406030204" pitchFamily="18" charset="0"/>
                              <a:ea typeface="Cambria Math" panose="02040503050406030204" pitchFamily="18" charset="0"/>
                            </a:rPr>
                            <m:t>h</m:t>
                          </m:r>
                          <m:r>
                            <a:rPr lang="en-US" altLang="zh-CN" sz="1350" i="1">
                              <a:latin typeface="Cambria Math" panose="02040503050406030204" pitchFamily="18" charset="0"/>
                              <a:ea typeface="Cambria Math" panose="02040503050406030204" pitchFamily="18" charset="0"/>
                            </a:rPr>
                            <m:t>𝑒𝑟𝑒</m:t>
                          </m:r>
                          <m:r>
                            <a:rPr lang="en-US" altLang="zh-CN" sz="1350" i="1">
                              <a:latin typeface="Cambria Math" panose="02040503050406030204" pitchFamily="18" charset="0"/>
                              <a:ea typeface="Cambria Math" panose="02040503050406030204" pitchFamily="18" charset="0"/>
                            </a:rPr>
                            <m:t> </m:t>
                          </m:r>
                          <m:r>
                            <a:rPr lang="en-US" altLang="zh-CN" sz="1350" i="1">
                              <a:latin typeface="Cambria Math" panose="02040503050406030204" pitchFamily="18" charset="0"/>
                              <a:ea typeface="Cambria Math" panose="02040503050406030204" pitchFamily="18" charset="0"/>
                            </a:rPr>
                            <m:t>𝑥</m:t>
                          </m:r>
                        </m:e>
                        <m:sub>
                          <m:r>
                            <a:rPr lang="en-US" altLang="zh-CN" sz="1350" i="1">
                              <a:latin typeface="Cambria Math" panose="02040503050406030204" pitchFamily="18" charset="0"/>
                              <a:ea typeface="Cambria Math" panose="02040503050406030204" pitchFamily="18" charset="0"/>
                            </a:rPr>
                            <m:t>𝑖</m:t>
                          </m:r>
                        </m:sub>
                      </m:sSub>
                      <m:r>
                        <a:rPr lang="en-US" altLang="zh-CN" sz="1350" i="1">
                          <a:latin typeface="Cambria Math" panose="02040503050406030204" pitchFamily="18" charset="0"/>
                          <a:ea typeface="Cambria Math" panose="02040503050406030204" pitchFamily="18" charset="0"/>
                        </a:rPr>
                        <m:t>,</m:t>
                      </m:r>
                      <m:sSub>
                        <m:sSubPr>
                          <m:ctrlPr>
                            <a:rPr lang="en-US" altLang="zh-CN" sz="1350" i="1">
                              <a:latin typeface="Cambria Math" panose="02040503050406030204" pitchFamily="18" charset="0"/>
                              <a:ea typeface="Cambria Math" panose="02040503050406030204" pitchFamily="18" charset="0"/>
                            </a:rPr>
                          </m:ctrlPr>
                        </m:sSubPr>
                        <m:e>
                          <m:r>
                            <a:rPr lang="en-US" altLang="zh-CN" sz="1350" i="1">
                              <a:latin typeface="Cambria Math" panose="02040503050406030204" pitchFamily="18" charset="0"/>
                              <a:ea typeface="Cambria Math" panose="02040503050406030204" pitchFamily="18" charset="0"/>
                            </a:rPr>
                            <m:t>𝑦</m:t>
                          </m:r>
                        </m:e>
                        <m:sub>
                          <m:r>
                            <a:rPr lang="en-US" altLang="zh-CN" sz="1350" i="1">
                              <a:latin typeface="Cambria Math" panose="02040503050406030204" pitchFamily="18" charset="0"/>
                              <a:ea typeface="Cambria Math" panose="02040503050406030204" pitchFamily="18" charset="0"/>
                            </a:rPr>
                            <m:t>𝑖</m:t>
                          </m:r>
                        </m:sub>
                      </m:sSub>
                      <m:r>
                        <a:rPr lang="en-US" altLang="zh-CN" sz="1350" i="1">
                          <a:latin typeface="Cambria Math" panose="02040503050406030204" pitchFamily="18" charset="0"/>
                          <a:ea typeface="Cambria Math" panose="02040503050406030204" pitchFamily="18" charset="0"/>
                        </a:rPr>
                        <m:t>∈</m:t>
                      </m:r>
                      <m:d>
                        <m:dPr>
                          <m:begChr m:val="{"/>
                          <m:endChr m:val="}"/>
                          <m:ctrlPr>
                            <a:rPr lang="en-US" altLang="zh-CN" sz="1350" i="1">
                              <a:latin typeface="Cambria Math" panose="02040503050406030204" pitchFamily="18" charset="0"/>
                              <a:ea typeface="Cambria Math" panose="02040503050406030204" pitchFamily="18" charset="0"/>
                            </a:rPr>
                          </m:ctrlPr>
                        </m:dPr>
                        <m:e>
                          <m:r>
                            <a:rPr lang="en-US" altLang="zh-CN" sz="1350" i="1">
                              <a:latin typeface="Cambria Math" panose="02040503050406030204" pitchFamily="18" charset="0"/>
                              <a:ea typeface="Cambria Math" panose="02040503050406030204" pitchFamily="18" charset="0"/>
                            </a:rPr>
                            <m:t>0</m:t>
                          </m:r>
                          <m:r>
                            <a:rPr lang="en-US" altLang="zh-CN" sz="1350" i="1">
                              <a:latin typeface="Cambria Math" panose="02040503050406030204" pitchFamily="18" charset="0"/>
                              <a:ea typeface="Cambria Math" panose="02040503050406030204" pitchFamily="18" charset="0"/>
                            </a:rPr>
                            <m:t>,</m:t>
                          </m:r>
                          <m:r>
                            <a:rPr lang="en-US" altLang="zh-CN" sz="1350" i="1">
                              <a:latin typeface="Cambria Math" panose="02040503050406030204" pitchFamily="18" charset="0"/>
                              <a:ea typeface="Cambria Math" panose="02040503050406030204" pitchFamily="18" charset="0"/>
                            </a:rPr>
                            <m:t>1</m:t>
                          </m:r>
                        </m:e>
                      </m:d>
                      <m:r>
                        <a:rPr lang="en-US" altLang="zh-CN" sz="1350" i="1">
                          <a:latin typeface="Cambria Math" panose="02040503050406030204" pitchFamily="18" charset="0"/>
                          <a:ea typeface="Cambria Math" panose="02040503050406030204" pitchFamily="18" charset="0"/>
                        </a:rPr>
                        <m:t> ∀</m:t>
                      </m:r>
                      <m:r>
                        <m:rPr>
                          <m:nor/>
                        </m:rPr>
                        <a:rPr lang="zh-CN" altLang="en-US" sz="1350" dirty="0"/>
                        <m:t> </m:t>
                      </m:r>
                      <m:r>
                        <m:rPr>
                          <m:nor/>
                        </m:rPr>
                        <a:rPr lang="en-US" altLang="zh-CN" sz="1350" dirty="0"/>
                        <m:t>i</m:t>
                      </m:r>
                    </m:oMath>
                  </m:oMathPara>
                </a14:m>
                <a:endParaRPr lang="zh-CN" altLang="en-US" sz="1350" dirty="0"/>
              </a:p>
            </p:txBody>
          </p:sp>
        </mc:Choice>
        <mc:Fallback xmlns="">
          <p:sp>
            <p:nvSpPr>
              <p:cNvPr id="7" name="文本框 6"/>
              <p:cNvSpPr txBox="1">
                <a:spLocks noRot="1" noChangeAspect="1" noMove="1" noResize="1" noEditPoints="1" noAdjustHandles="1" noChangeArrowheads="1" noChangeShapeType="1" noTextEdit="1"/>
              </p:cNvSpPr>
              <p:nvPr/>
            </p:nvSpPr>
            <p:spPr>
              <a:xfrm>
                <a:off x="1896458" y="3926366"/>
                <a:ext cx="2281137" cy="276999"/>
              </a:xfrm>
              <a:prstGeom prst="rect">
                <a:avLst/>
              </a:prstGeom>
              <a:blipFill rotWithShape="0">
                <a:blip r:embed="rId4"/>
                <a:stretch>
                  <a:fillRect l="-2139" r="-2139" b="-239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422343" y="3242629"/>
                <a:ext cx="2283254"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350" i="1">
                          <a:latin typeface="Cambria Math" panose="02040503050406030204" pitchFamily="18" charset="0"/>
                        </a:rPr>
                        <m:t>𝑁</m:t>
                      </m:r>
                      <m:r>
                        <a:rPr lang="en-US" altLang="zh-CN" sz="1350" i="1">
                          <a:latin typeface="Cambria Math" panose="02040503050406030204" pitchFamily="18" charset="0"/>
                        </a:rPr>
                        <m:t> </m:t>
                      </m:r>
                      <m:r>
                        <a:rPr lang="en-US" altLang="zh-CN" sz="1350" i="1">
                          <a:latin typeface="Cambria Math" panose="02040503050406030204" pitchFamily="18" charset="0"/>
                        </a:rPr>
                        <m:t>𝑖𝑠</m:t>
                      </m:r>
                      <m:r>
                        <a:rPr lang="en-US" altLang="zh-CN" sz="1350" i="1">
                          <a:latin typeface="Cambria Math" panose="02040503050406030204" pitchFamily="18" charset="0"/>
                        </a:rPr>
                        <m:t> </m:t>
                      </m:r>
                      <m:r>
                        <a:rPr lang="en-US" altLang="zh-CN" sz="1350" i="1">
                          <a:latin typeface="Cambria Math" panose="02040503050406030204" pitchFamily="18" charset="0"/>
                        </a:rPr>
                        <m:t>𝑡</m:t>
                      </m:r>
                      <m:r>
                        <a:rPr lang="en-US" altLang="zh-CN" sz="1350" i="1">
                          <a:latin typeface="Cambria Math" panose="02040503050406030204" pitchFamily="18" charset="0"/>
                        </a:rPr>
                        <m:t>h</m:t>
                      </m:r>
                      <m:r>
                        <a:rPr lang="en-US" altLang="zh-CN" sz="1350" i="1">
                          <a:latin typeface="Cambria Math" panose="02040503050406030204" pitchFamily="18" charset="0"/>
                        </a:rPr>
                        <m:t>𝑒</m:t>
                      </m:r>
                      <m:r>
                        <a:rPr lang="en-US" altLang="zh-CN" sz="1350" i="1">
                          <a:latin typeface="Cambria Math" panose="02040503050406030204" pitchFamily="18" charset="0"/>
                        </a:rPr>
                        <m:t> </m:t>
                      </m:r>
                      <m:r>
                        <a:rPr lang="en-US" altLang="zh-CN" sz="1350" i="1">
                          <a:latin typeface="Cambria Math" panose="02040503050406030204" pitchFamily="18" charset="0"/>
                        </a:rPr>
                        <m:t>𝑡𝑜𝑡𝑎𝑙</m:t>
                      </m:r>
                      <m:r>
                        <a:rPr lang="en-US" altLang="zh-CN" sz="1350" i="1">
                          <a:latin typeface="Cambria Math" panose="02040503050406030204" pitchFamily="18" charset="0"/>
                        </a:rPr>
                        <m:t> </m:t>
                      </m:r>
                      <m:r>
                        <a:rPr lang="en-US" altLang="zh-CN" sz="1350" i="1">
                          <a:latin typeface="Cambria Math" panose="02040503050406030204" pitchFamily="18" charset="0"/>
                        </a:rPr>
                        <m:t>𝑛𝑢𝑚𝑏𝑒𝑟</m:t>
                      </m:r>
                      <m:r>
                        <a:rPr lang="en-US" altLang="zh-CN" sz="1350" i="1">
                          <a:latin typeface="Cambria Math" panose="02040503050406030204" pitchFamily="18" charset="0"/>
                        </a:rPr>
                        <m:t> </m:t>
                      </m:r>
                      <m:r>
                        <a:rPr lang="en-US" altLang="zh-CN" sz="1350" i="1">
                          <a:latin typeface="Cambria Math" panose="02040503050406030204" pitchFamily="18" charset="0"/>
                        </a:rPr>
                        <m:t>𝑜𝑓</m:t>
                      </m:r>
                      <m:r>
                        <a:rPr lang="en-US" altLang="zh-CN" sz="1350" i="1">
                          <a:latin typeface="Cambria Math" panose="02040503050406030204" pitchFamily="18" charset="0"/>
                        </a:rPr>
                        <m:t> </m:t>
                      </m:r>
                      <m:r>
                        <a:rPr lang="en-US" altLang="zh-CN" sz="1350" i="1">
                          <a:latin typeface="Cambria Math" panose="02040503050406030204" pitchFamily="18" charset="0"/>
                        </a:rPr>
                        <m:t>𝑏𝑖𝑡𝑠</m:t>
                      </m:r>
                    </m:oMath>
                  </m:oMathPara>
                </a14:m>
                <a:endParaRPr lang="zh-CN" altLang="en-US" sz="1350" dirty="0"/>
              </a:p>
            </p:txBody>
          </p:sp>
        </mc:Choice>
        <mc:Fallback xmlns="">
          <p:sp>
            <p:nvSpPr>
              <p:cNvPr id="8" name="文本框 7"/>
              <p:cNvSpPr txBox="1">
                <a:spLocks noRot="1" noChangeAspect="1" noMove="1" noResize="1" noEditPoints="1" noAdjustHandles="1" noChangeArrowheads="1" noChangeShapeType="1" noTextEdit="1"/>
              </p:cNvSpPr>
              <p:nvPr/>
            </p:nvSpPr>
            <p:spPr>
              <a:xfrm>
                <a:off x="1896458" y="4323505"/>
                <a:ext cx="3044936" cy="276999"/>
              </a:xfrm>
              <a:prstGeom prst="rect">
                <a:avLst/>
              </a:prstGeom>
              <a:blipFill rotWithShape="0">
                <a:blip r:embed="rId5"/>
                <a:stretch>
                  <a:fillRect l="-1200" t="-2174" r="-1200" b="-32609"/>
                </a:stretch>
              </a:blipFill>
            </p:spPr>
            <p:txBody>
              <a:bodyPr/>
              <a:lstStyle/>
              <a:p>
                <a:r>
                  <a:rPr lang="zh-CN" altLang="en-US">
                    <a:noFill/>
                  </a:rPr>
                  <a:t> </a:t>
                </a:r>
              </a:p>
            </p:txBody>
          </p:sp>
        </mc:Fallback>
      </mc:AlternateContent>
      <p:sp>
        <p:nvSpPr>
          <p:cNvPr id="9" name="文本框 8"/>
          <p:cNvSpPr txBox="1"/>
          <p:nvPr/>
        </p:nvSpPr>
        <p:spPr>
          <a:xfrm>
            <a:off x="5007165" y="1833787"/>
            <a:ext cx="478016" cy="369332"/>
          </a:xfrm>
          <a:prstGeom prst="rect">
            <a:avLst/>
          </a:prstGeom>
          <a:noFill/>
        </p:spPr>
        <p:txBody>
          <a:bodyPr wrap="none" rtlCol="0">
            <a:spAutoFit/>
          </a:bodyPr>
          <a:lstStyle/>
          <a:p>
            <a:r>
              <a:rPr lang="en-US" altLang="zh-CN" b="1" dirty="0"/>
              <a:t>i.e.</a:t>
            </a:r>
            <a:endParaRPr lang="zh-CN" altLang="en-US" b="1" dirty="0"/>
          </a:p>
        </p:txBody>
      </p:sp>
      <mc:AlternateContent xmlns:mc="http://schemas.openxmlformats.org/markup-compatibility/2006" xmlns:a14="http://schemas.microsoft.com/office/drawing/2010/main">
        <mc:Choice Requires="a14">
          <p:sp>
            <p:nvSpPr>
              <p:cNvPr id="10" name="文本框 9"/>
              <p:cNvSpPr txBox="1"/>
              <p:nvPr/>
            </p:nvSpPr>
            <p:spPr>
              <a:xfrm>
                <a:off x="5073530" y="2277728"/>
                <a:ext cx="767903" cy="207749"/>
              </a:xfrm>
              <a:prstGeom prst="rect">
                <a:avLst/>
              </a:prstGeom>
              <a:noFill/>
            </p:spPr>
            <p:txBody>
              <a:bodyPr wrap="none" lIns="0" tIns="0" rIns="0" bIns="0" rtlCol="0">
                <a:spAutoFit/>
              </a:bodyPr>
              <a:lstStyle/>
              <a:p>
                <a14:m>
                  <m:oMath xmlns:m="http://schemas.openxmlformats.org/officeDocument/2006/math">
                    <m:r>
                      <a:rPr lang="en-US" altLang="zh-CN" sz="1350" i="1">
                        <a:latin typeface="Cambria Math" panose="02040503050406030204" pitchFamily="18" charset="0"/>
                      </a:rPr>
                      <m:t>𝐴</m:t>
                    </m:r>
                    <m:r>
                      <a:rPr lang="en-US" altLang="zh-CN" sz="1350" i="1">
                        <a:latin typeface="Cambria Math" panose="02040503050406030204" pitchFamily="18" charset="0"/>
                      </a:rPr>
                      <m:t>=</m:t>
                    </m:r>
                  </m:oMath>
                </a14:m>
                <a:r>
                  <a:rPr lang="zh-CN" altLang="en-US" sz="1350" dirty="0"/>
                  <a:t> </a:t>
                </a:r>
                <a:r>
                  <a:rPr lang="en-US" altLang="zh-CN" sz="1350" dirty="0"/>
                  <a:t>10010</a:t>
                </a:r>
              </a:p>
            </p:txBody>
          </p:sp>
        </mc:Choice>
        <mc:Fallback xmlns="">
          <p:sp>
            <p:nvSpPr>
              <p:cNvPr id="10" name="文本框 9"/>
              <p:cNvSpPr txBox="1">
                <a:spLocks noRot="1" noChangeAspect="1" noMove="1" noResize="1" noEditPoints="1" noAdjustHandles="1" noChangeArrowheads="1" noChangeShapeType="1" noTextEdit="1"/>
              </p:cNvSpPr>
              <p:nvPr/>
            </p:nvSpPr>
            <p:spPr>
              <a:xfrm>
                <a:off x="6764706" y="3036970"/>
                <a:ext cx="1023357" cy="276999"/>
              </a:xfrm>
              <a:prstGeom prst="rect">
                <a:avLst/>
              </a:prstGeom>
              <a:blipFill rotWithShape="0">
                <a:blip r:embed="rId6"/>
                <a:stretch>
                  <a:fillRect l="-8333" t="-28261" r="-13095"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5073529" y="2556431"/>
                <a:ext cx="2261773" cy="207749"/>
              </a:xfrm>
              <a:prstGeom prst="rect">
                <a:avLst/>
              </a:prstGeom>
              <a:noFill/>
            </p:spPr>
            <p:txBody>
              <a:bodyPr wrap="none" lIns="0" tIns="0" rIns="0" bIns="0" rtlCol="0">
                <a:spAutoFit/>
              </a:bodyPr>
              <a:lstStyle/>
              <a:p>
                <a:r>
                  <a:rPr lang="en-US" altLang="zh-CN" sz="1350" i="1" dirty="0"/>
                  <a:t>B  </a:t>
                </a:r>
                <a14:m>
                  <m:oMath xmlns:m="http://schemas.openxmlformats.org/officeDocument/2006/math">
                    <m:r>
                      <a:rPr lang="en-US" altLang="zh-CN" sz="1350" i="1">
                        <a:latin typeface="Cambria Math" panose="02040503050406030204" pitchFamily="18" charset="0"/>
                      </a:rPr>
                      <m:t>=</m:t>
                    </m:r>
                  </m:oMath>
                </a14:m>
                <a:r>
                  <a:rPr lang="zh-CN" altLang="en-US" sz="1350" i="1" dirty="0"/>
                  <a:t> </a:t>
                </a:r>
                <a:r>
                  <a:rPr lang="en-US" altLang="zh-CN" sz="1350" dirty="0"/>
                  <a:t>01111</a:t>
                </a:r>
                <a:r>
                  <a:rPr lang="en-US" altLang="zh-CN" sz="1350" i="1" dirty="0"/>
                  <a:t>, here </a:t>
                </a:r>
                <a:r>
                  <a:rPr lang="en-US" altLang="zh-CN" sz="1350" dirty="0"/>
                  <a:t>0</a:t>
                </a:r>
                <a:r>
                  <a:rPr lang="en-US" altLang="zh-CN" sz="1350" i="1" dirty="0"/>
                  <a:t> represents </a:t>
                </a:r>
                <a:r>
                  <a:rPr lang="en-US" altLang="zh-CN" sz="1350" dirty="0"/>
                  <a:t>-1</a:t>
                </a:r>
              </a:p>
            </p:txBody>
          </p:sp>
        </mc:Choice>
        <mc:Fallback xmlns="">
          <p:sp>
            <p:nvSpPr>
              <p:cNvPr id="11" name="文本框 10"/>
              <p:cNvSpPr txBox="1">
                <a:spLocks noRot="1" noChangeAspect="1" noMove="1" noResize="1" noEditPoints="1" noAdjustHandles="1" noChangeArrowheads="1" noChangeShapeType="1" noTextEdit="1"/>
              </p:cNvSpPr>
              <p:nvPr/>
            </p:nvSpPr>
            <p:spPr>
              <a:xfrm>
                <a:off x="6764705" y="3408574"/>
                <a:ext cx="3044167" cy="276999"/>
              </a:xfrm>
              <a:prstGeom prst="rect">
                <a:avLst/>
              </a:prstGeom>
              <a:blipFill rotWithShape="0">
                <a:blip r:embed="rId7"/>
                <a:stretch>
                  <a:fillRect l="-4810" t="-28261" r="-2806" b="-50000"/>
                </a:stretch>
              </a:blipFill>
            </p:spPr>
            <p:txBody>
              <a:bodyPr/>
              <a:lstStyle/>
              <a:p>
                <a:r>
                  <a:rPr lang="zh-CN" altLang="en-US">
                    <a:noFill/>
                  </a:rPr>
                  <a:t> </a:t>
                </a:r>
              </a:p>
            </p:txBody>
          </p:sp>
        </mc:Fallback>
      </mc:AlternateContent>
      <p:sp>
        <p:nvSpPr>
          <p:cNvPr id="12" name="文本框 11"/>
          <p:cNvSpPr txBox="1"/>
          <p:nvPr/>
        </p:nvSpPr>
        <p:spPr>
          <a:xfrm>
            <a:off x="5007165" y="2869873"/>
            <a:ext cx="1911998" cy="300082"/>
          </a:xfrm>
          <a:prstGeom prst="rect">
            <a:avLst/>
          </a:prstGeom>
          <a:noFill/>
        </p:spPr>
        <p:txBody>
          <a:bodyPr wrap="none" rtlCol="0">
            <a:spAutoFit/>
          </a:bodyPr>
          <a:lstStyle/>
          <a:p>
            <a:r>
              <a:rPr lang="en-US" altLang="zh-CN" sz="1350" b="1" dirty="0">
                <a:latin typeface="微软雅黑" panose="020B0503020204020204" pitchFamily="34" charset="-122"/>
                <a:ea typeface="微软雅黑" panose="020B0503020204020204" pitchFamily="34" charset="-122"/>
              </a:rPr>
              <a:t>Traditional product:</a:t>
            </a:r>
            <a:endParaRPr lang="zh-CN" altLang="en-US" sz="1350"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3" name="文本框 12"/>
              <p:cNvSpPr txBox="1"/>
              <p:nvPr/>
            </p:nvSpPr>
            <p:spPr>
              <a:xfrm>
                <a:off x="5073529" y="3183055"/>
                <a:ext cx="3186834" cy="207749"/>
              </a:xfrm>
              <a:prstGeom prst="rect">
                <a:avLst/>
              </a:prstGeom>
              <a:solidFill>
                <a:srgbClr val="FFC000"/>
              </a:solidFill>
            </p:spPr>
            <p:txBody>
              <a:bodyPr wrap="none" lIns="0" tIns="0" rIns="0" bIns="0" rtlCol="0">
                <a:spAutoFit/>
              </a:bodyPr>
              <a:lstStyle/>
              <a:p>
                <a14:m>
                  <m:oMath xmlns:m="http://schemas.openxmlformats.org/officeDocument/2006/math">
                    <m:r>
                      <a:rPr lang="en-US" altLang="zh-CN" sz="1350" i="1">
                        <a:latin typeface="Cambria Math" panose="02040503050406030204" pitchFamily="18" charset="0"/>
                      </a:rPr>
                      <m:t>𝐴</m:t>
                    </m:r>
                    <m:r>
                      <a:rPr lang="en-US" altLang="zh-CN" sz="1350" i="1">
                        <a:latin typeface="Cambria Math" panose="02040503050406030204" pitchFamily="18" charset="0"/>
                        <a:ea typeface="Cambria Math" panose="02040503050406030204" pitchFamily="18" charset="0"/>
                      </a:rPr>
                      <m:t>⨀</m:t>
                    </m:r>
                  </m:oMath>
                </a14:m>
                <a:r>
                  <a:rPr lang="en-US" altLang="zh-CN" sz="1350" i="1" dirty="0"/>
                  <a:t>B</a:t>
                </a:r>
                <a:r>
                  <a:rPr lang="en-US" altLang="zh-CN" sz="1350" dirty="0"/>
                  <a:t> = (1*-1 )+(-1*1)+(-1*1)+(1*1)+(-1*1)=</a:t>
                </a:r>
                <a:r>
                  <a:rPr lang="en-US" altLang="zh-CN" sz="1350" b="1" dirty="0">
                    <a:solidFill>
                      <a:srgbClr val="FF0000"/>
                    </a:solidFill>
                  </a:rPr>
                  <a:t>-3</a:t>
                </a:r>
                <a:endParaRPr lang="zh-CN" altLang="en-US" sz="1350" b="1" dirty="0">
                  <a:solidFill>
                    <a:srgbClr val="FF0000"/>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6764705" y="4244073"/>
                <a:ext cx="4246996" cy="276999"/>
              </a:xfrm>
              <a:prstGeom prst="rect">
                <a:avLst/>
              </a:prstGeom>
              <a:blipFill rotWithShape="0">
                <a:blip r:embed="rId8"/>
                <a:stretch>
                  <a:fillRect l="-2011" t="-28261" r="-2874"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5073529" y="3741645"/>
                <a:ext cx="1653979"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350" i="1">
                          <a:latin typeface="Cambria Math" panose="02040503050406030204" pitchFamily="18" charset="0"/>
                        </a:rPr>
                        <m:t>𝑋𝑁𝑂𝑅</m:t>
                      </m:r>
                      <m:d>
                        <m:dPr>
                          <m:ctrlPr>
                            <a:rPr lang="en-US" altLang="zh-CN" sz="1350" i="1">
                              <a:latin typeface="Cambria Math" panose="02040503050406030204" pitchFamily="18" charset="0"/>
                            </a:rPr>
                          </m:ctrlPr>
                        </m:dPr>
                        <m:e>
                          <m:r>
                            <a:rPr lang="en-US" altLang="zh-CN" sz="1350" i="1">
                              <a:latin typeface="Cambria Math" panose="02040503050406030204" pitchFamily="18" charset="0"/>
                            </a:rPr>
                            <m:t>𝐴</m:t>
                          </m:r>
                          <m:r>
                            <a:rPr lang="en-US" altLang="zh-CN" sz="1350" i="1">
                              <a:latin typeface="Cambria Math" panose="02040503050406030204" pitchFamily="18" charset="0"/>
                            </a:rPr>
                            <m:t>,</m:t>
                          </m:r>
                          <m:r>
                            <a:rPr lang="en-US" altLang="zh-CN" sz="1350" i="1">
                              <a:latin typeface="Cambria Math" panose="02040503050406030204" pitchFamily="18" charset="0"/>
                            </a:rPr>
                            <m:t>𝐵</m:t>
                          </m:r>
                        </m:e>
                      </m:d>
                      <m:r>
                        <a:rPr lang="en-US" altLang="zh-CN" sz="1350" i="1">
                          <a:latin typeface="Cambria Math" panose="02040503050406030204" pitchFamily="18" charset="0"/>
                        </a:rPr>
                        <m:t>=</m:t>
                      </m:r>
                      <m:r>
                        <a:rPr lang="en-US" altLang="zh-CN" sz="1350" i="1">
                          <a:latin typeface="Cambria Math" panose="02040503050406030204" pitchFamily="18" charset="0"/>
                        </a:rPr>
                        <m:t>00010</m:t>
                      </m:r>
                    </m:oMath>
                  </m:oMathPara>
                </a14:m>
                <a:endParaRPr lang="zh-CN" altLang="en-US" sz="135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6764705" y="4988859"/>
                <a:ext cx="2207336" cy="276999"/>
              </a:xfrm>
              <a:prstGeom prst="rect">
                <a:avLst/>
              </a:prstGeom>
              <a:blipFill rotWithShape="0">
                <a:blip r:embed="rId9"/>
                <a:stretch>
                  <a:fillRect l="-2210" r="-2210" b="-6522"/>
                </a:stretch>
              </a:blipFill>
            </p:spPr>
            <p:txBody>
              <a:bodyPr/>
              <a:lstStyle/>
              <a:p>
                <a:r>
                  <a:rPr lang="zh-CN" altLang="en-US">
                    <a:noFill/>
                  </a:rPr>
                  <a:t> </a:t>
                </a:r>
              </a:p>
            </p:txBody>
          </p:sp>
        </mc:Fallback>
      </mc:AlternateContent>
      <p:sp>
        <p:nvSpPr>
          <p:cNvPr id="15" name="文本框 14"/>
          <p:cNvSpPr txBox="1"/>
          <p:nvPr/>
        </p:nvSpPr>
        <p:spPr>
          <a:xfrm>
            <a:off x="5006519" y="3464645"/>
            <a:ext cx="2000869" cy="300082"/>
          </a:xfrm>
          <a:prstGeom prst="rect">
            <a:avLst/>
          </a:prstGeom>
          <a:noFill/>
        </p:spPr>
        <p:txBody>
          <a:bodyPr wrap="none" rtlCol="0">
            <a:spAutoFit/>
          </a:bodyPr>
          <a:lstStyle/>
          <a:p>
            <a:r>
              <a:rPr lang="en-US" altLang="zh-CN" sz="1350" b="1" dirty="0">
                <a:latin typeface="微软雅黑" panose="020B0503020204020204" pitchFamily="34" charset="-122"/>
                <a:ea typeface="微软雅黑" panose="020B0503020204020204" pitchFamily="34" charset="-122"/>
              </a:rPr>
              <a:t>Accelerated product:</a:t>
            </a:r>
            <a:endParaRPr lang="zh-CN" altLang="en-US" sz="1350"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6" name="矩形 15"/>
              <p:cNvSpPr/>
              <p:nvPr/>
            </p:nvSpPr>
            <p:spPr>
              <a:xfrm>
                <a:off x="4999903" y="3949394"/>
                <a:ext cx="2128531" cy="326884"/>
              </a:xfrm>
              <a:prstGeom prst="rect">
                <a:avLst/>
              </a:prstGeom>
            </p:spPr>
            <p:txBody>
              <a:bodyPr wrap="none">
                <a:spAutoFit/>
              </a:bodyPr>
              <a:lstStyle/>
              <a:p>
                <a14:m>
                  <m:oMath xmlns:m="http://schemas.openxmlformats.org/officeDocument/2006/math">
                    <m:r>
                      <a:rPr lang="en-US" altLang="zh-CN" sz="1350" i="1">
                        <a:latin typeface="Cambria Math" panose="02040503050406030204" pitchFamily="18" charset="0"/>
                        <a:ea typeface="Cambria Math" panose="02040503050406030204" pitchFamily="18" charset="0"/>
                      </a:rPr>
                      <m:t>𝑏𝑖𝑡𝑐𝑜𝑢𝑛𝑡</m:t>
                    </m:r>
                    <m:d>
                      <m:dPr>
                        <m:ctrlPr>
                          <a:rPr lang="en-US" altLang="zh-CN" sz="1350" i="1">
                            <a:latin typeface="Cambria Math" panose="02040503050406030204" pitchFamily="18" charset="0"/>
                            <a:ea typeface="Cambria Math" panose="02040503050406030204" pitchFamily="18" charset="0"/>
                          </a:rPr>
                        </m:ctrlPr>
                      </m:dPr>
                      <m:e>
                        <m:r>
                          <a:rPr lang="en-US" altLang="zh-CN" sz="1350" i="1">
                            <a:latin typeface="Cambria Math" panose="02040503050406030204" pitchFamily="18" charset="0"/>
                            <a:ea typeface="Cambria Math" panose="02040503050406030204" pitchFamily="18" charset="0"/>
                          </a:rPr>
                          <m:t>𝑋𝑁𝑂𝑅</m:t>
                        </m:r>
                        <m:d>
                          <m:dPr>
                            <m:ctrlPr>
                              <a:rPr lang="en-US" altLang="zh-CN" sz="1350" i="1">
                                <a:latin typeface="Cambria Math" panose="02040503050406030204" pitchFamily="18" charset="0"/>
                                <a:ea typeface="Cambria Math" panose="02040503050406030204" pitchFamily="18" charset="0"/>
                              </a:rPr>
                            </m:ctrlPr>
                          </m:dPr>
                          <m:e>
                            <m:r>
                              <a:rPr lang="en-US" altLang="zh-CN" sz="1350" i="1">
                                <a:latin typeface="Cambria Math" panose="02040503050406030204" pitchFamily="18" charset="0"/>
                                <a:ea typeface="Cambria Math" panose="02040503050406030204" pitchFamily="18" charset="0"/>
                              </a:rPr>
                              <m:t>𝑥</m:t>
                            </m:r>
                            <m:r>
                              <a:rPr lang="en-US" altLang="zh-CN" sz="1350" i="1">
                                <a:latin typeface="Cambria Math" panose="02040503050406030204" pitchFamily="18" charset="0"/>
                                <a:ea typeface="Cambria Math" panose="02040503050406030204" pitchFamily="18" charset="0"/>
                              </a:rPr>
                              <m:t>,</m:t>
                            </m:r>
                            <m:r>
                              <a:rPr lang="en-US" altLang="zh-CN" sz="1350" i="1">
                                <a:latin typeface="Cambria Math" panose="02040503050406030204" pitchFamily="18" charset="0"/>
                                <a:ea typeface="Cambria Math" panose="02040503050406030204" pitchFamily="18" charset="0"/>
                              </a:rPr>
                              <m:t>𝑦</m:t>
                            </m:r>
                          </m:e>
                        </m:d>
                      </m:e>
                    </m:d>
                  </m:oMath>
                </a14:m>
                <a:r>
                  <a:rPr lang="en-US" altLang="zh-CN" sz="1350" dirty="0"/>
                  <a:t> = 1</a:t>
                </a:r>
                <a:endParaRPr lang="zh-CN" altLang="en-US" sz="1350" dirty="0"/>
              </a:p>
            </p:txBody>
          </p:sp>
        </mc:Choice>
        <mc:Fallback xmlns="">
          <p:sp>
            <p:nvSpPr>
              <p:cNvPr id="16" name="矩形 15"/>
              <p:cNvSpPr>
                <a:spLocks noRot="1" noChangeAspect="1" noMove="1" noResize="1" noEditPoints="1" noAdjustHandles="1" noChangeArrowheads="1" noChangeShapeType="1" noTextEdit="1"/>
              </p:cNvSpPr>
              <p:nvPr/>
            </p:nvSpPr>
            <p:spPr>
              <a:xfrm>
                <a:off x="6666537" y="5265858"/>
                <a:ext cx="2782237" cy="404983"/>
              </a:xfrm>
              <a:prstGeom prst="rect">
                <a:avLst/>
              </a:prstGeom>
              <a:blipFill rotWithShape="0">
                <a:blip r:embed="rId10"/>
                <a:stretch>
                  <a:fillRect t="-3030" r="-877" b="-21212"/>
                </a:stretch>
              </a:blipFill>
            </p:spPr>
            <p:txBody>
              <a:bodyPr/>
              <a:lstStyle/>
              <a:p>
                <a:r>
                  <a:rPr lang="zh-CN" altLang="en-US">
                    <a:noFill/>
                  </a:rPr>
                  <a:t> </a:t>
                </a:r>
              </a:p>
            </p:txBody>
          </p:sp>
        </mc:Fallback>
      </mc:AlternateContent>
      <p:sp>
        <p:nvSpPr>
          <p:cNvPr id="3" name="矩形 2"/>
          <p:cNvSpPr/>
          <p:nvPr/>
        </p:nvSpPr>
        <p:spPr>
          <a:xfrm>
            <a:off x="4164274" y="4574312"/>
            <a:ext cx="223138" cy="300082"/>
          </a:xfrm>
          <a:prstGeom prst="rect">
            <a:avLst/>
          </a:prstGeom>
        </p:spPr>
        <p:txBody>
          <a:bodyPr wrap="none">
            <a:spAutoFit/>
          </a:bodyPr>
          <a:lstStyle/>
          <a:p>
            <a:r>
              <a:rPr lang="en-US" altLang="zh-CN" sz="1350" dirty="0"/>
              <a:t> </a:t>
            </a:r>
            <a:endParaRPr lang="zh-CN" altLang="en-US" sz="1350" dirty="0"/>
          </a:p>
        </p:txBody>
      </p:sp>
      <mc:AlternateContent xmlns:mc="http://schemas.openxmlformats.org/markup-compatibility/2006" xmlns:a14="http://schemas.microsoft.com/office/drawing/2010/main">
        <mc:Choice Requires="a14">
          <p:sp>
            <p:nvSpPr>
              <p:cNvPr id="4" name="文本框 3"/>
              <p:cNvSpPr txBox="1"/>
              <p:nvPr/>
            </p:nvSpPr>
            <p:spPr>
              <a:xfrm>
                <a:off x="5073528" y="4253131"/>
                <a:ext cx="1453966" cy="207749"/>
              </a:xfrm>
              <a:prstGeom prst="rect">
                <a:avLst/>
              </a:prstGeom>
              <a:solidFill>
                <a:schemeClr val="accent4"/>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350" i="1">
                          <a:latin typeface="Cambria Math" panose="02040503050406030204" pitchFamily="18" charset="0"/>
                        </a:rPr>
                        <m:t>𝐴</m:t>
                      </m:r>
                      <m:r>
                        <a:rPr lang="en-US" altLang="zh-CN" sz="1350" i="1">
                          <a:latin typeface="Cambria Math" panose="02040503050406030204" pitchFamily="18" charset="0"/>
                          <a:ea typeface="Cambria Math" panose="02040503050406030204" pitchFamily="18" charset="0"/>
                        </a:rPr>
                        <m:t>⨀</m:t>
                      </m:r>
                      <m:r>
                        <a:rPr lang="en-US" altLang="zh-CN" sz="1350" i="1">
                          <a:latin typeface="Cambria Math" panose="02040503050406030204" pitchFamily="18" charset="0"/>
                          <a:ea typeface="Cambria Math" panose="02040503050406030204" pitchFamily="18" charset="0"/>
                        </a:rPr>
                        <m:t>𝐵</m:t>
                      </m:r>
                      <m:r>
                        <m:rPr>
                          <m:nor/>
                        </m:rPr>
                        <a:rPr lang="en-US" altLang="zh-CN" sz="1350" dirty="0"/>
                        <m:t>= </m:t>
                      </m:r>
                      <m:r>
                        <a:rPr lang="en-US" altLang="zh-CN" sz="1350" i="1" dirty="0">
                          <a:latin typeface="Cambria Math" panose="02040503050406030204" pitchFamily="18" charset="0"/>
                        </a:rPr>
                        <m:t>2</m:t>
                      </m:r>
                      <m:r>
                        <a:rPr lang="en-US" altLang="zh-CN" sz="1350" i="1" dirty="0">
                          <a:latin typeface="Cambria Math" panose="02040503050406030204" pitchFamily="18" charset="0"/>
                          <a:ea typeface="Cambria Math" panose="02040503050406030204" pitchFamily="18" charset="0"/>
                        </a:rPr>
                        <m:t>×</m:t>
                      </m:r>
                      <m:r>
                        <m:rPr>
                          <m:nor/>
                        </m:rPr>
                        <a:rPr lang="en-US" altLang="zh-CN" sz="1350" dirty="0"/>
                        <m:t>1</m:t>
                      </m:r>
                      <m:r>
                        <m:rPr>
                          <m:nor/>
                        </m:rPr>
                        <a:rPr lang="en-US" altLang="zh-CN" sz="1350" dirty="0"/>
                        <m:t>−</m:t>
                      </m:r>
                      <m:r>
                        <m:rPr>
                          <m:nor/>
                        </m:rPr>
                        <a:rPr lang="en-US" altLang="zh-CN" sz="1350" dirty="0"/>
                        <m:t>5</m:t>
                      </m:r>
                      <m:r>
                        <m:rPr>
                          <m:nor/>
                        </m:rPr>
                        <a:rPr lang="en-US" altLang="zh-CN" sz="1350" dirty="0"/>
                        <m:t>=</m:t>
                      </m:r>
                      <m:r>
                        <m:rPr>
                          <m:nor/>
                        </m:rPr>
                        <a:rPr lang="en-US" altLang="zh-CN" sz="1350" b="1" dirty="0">
                          <a:solidFill>
                            <a:srgbClr val="FF0000"/>
                          </a:solidFill>
                        </a:rPr>
                        <m:t>−</m:t>
                      </m:r>
                      <m:r>
                        <m:rPr>
                          <m:nor/>
                        </m:rPr>
                        <a:rPr lang="en-US" altLang="zh-CN" sz="1350" b="1" dirty="0">
                          <a:solidFill>
                            <a:srgbClr val="FF0000"/>
                          </a:solidFill>
                        </a:rPr>
                        <m:t>3 </m:t>
                      </m:r>
                    </m:oMath>
                  </m:oMathPara>
                </a14:m>
                <a:endParaRPr lang="zh-CN" altLang="en-US" sz="1350" b="1" dirty="0">
                  <a:solidFill>
                    <a:srgbClr val="FF0000"/>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6764704" y="5670841"/>
                <a:ext cx="1938621" cy="276999"/>
              </a:xfrm>
              <a:prstGeom prst="rect">
                <a:avLst/>
              </a:prstGeom>
              <a:blipFill rotWithShape="0">
                <a:blip r:embed="rId11"/>
                <a:stretch>
                  <a:fillRect l="-629" b="-173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09372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33196" y="947742"/>
            <a:ext cx="2983830" cy="415498"/>
          </a:xfrm>
          <a:prstGeom prst="rect">
            <a:avLst/>
          </a:prstGeom>
          <a:solidFill>
            <a:schemeClr val="accent2">
              <a:lumMod val="60000"/>
              <a:lumOff val="40000"/>
            </a:schemeClr>
          </a:solidFill>
        </p:spPr>
        <p:txBody>
          <a:bodyPr wrap="none" rtlCol="0">
            <a:spAutoFit/>
          </a:bodyPr>
          <a:lstStyle/>
          <a:p>
            <a:r>
              <a:rPr lang="en-US" altLang="zh-CN" sz="2100" b="1" dirty="0">
                <a:latin typeface="微软雅黑" panose="020B0503020204020204" pitchFamily="34" charset="-122"/>
                <a:ea typeface="微软雅黑" panose="020B0503020204020204" pitchFamily="34" charset="-122"/>
              </a:rPr>
              <a:t>32 × memory saving</a:t>
            </a:r>
          </a:p>
        </p:txBody>
      </p:sp>
      <p:sp>
        <p:nvSpPr>
          <p:cNvPr id="18" name="文本框 17"/>
          <p:cNvSpPr txBox="1"/>
          <p:nvPr/>
        </p:nvSpPr>
        <p:spPr>
          <a:xfrm>
            <a:off x="1019577" y="2781501"/>
            <a:ext cx="1652184" cy="323165"/>
          </a:xfrm>
          <a:prstGeom prst="rect">
            <a:avLst/>
          </a:prstGeom>
          <a:noFill/>
        </p:spPr>
        <p:txBody>
          <a:bodyPr wrap="none" rtlCol="0">
            <a:spAutoFit/>
          </a:bodyPr>
          <a:lstStyle/>
          <a:p>
            <a:r>
              <a:rPr lang="en-US" altLang="zh-CN" sz="1500" b="1" dirty="0">
                <a:latin typeface="微软雅黑" panose="020B0503020204020204" pitchFamily="34" charset="-122"/>
                <a:ea typeface="微软雅黑" panose="020B0503020204020204" pitchFamily="34" charset="-122"/>
              </a:rPr>
              <a:t>Model storage:</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7550" y="2180004"/>
            <a:ext cx="3066218" cy="2313601"/>
          </a:xfrm>
          <a:prstGeom prst="rect">
            <a:avLst/>
          </a:prstGeom>
        </p:spPr>
      </p:pic>
      <p:sp>
        <p:nvSpPr>
          <p:cNvPr id="19" name="文本框 18"/>
          <p:cNvSpPr txBox="1"/>
          <p:nvPr/>
        </p:nvSpPr>
        <p:spPr>
          <a:xfrm>
            <a:off x="5091072" y="1820736"/>
            <a:ext cx="2728889" cy="323165"/>
          </a:xfrm>
          <a:prstGeom prst="rect">
            <a:avLst/>
          </a:prstGeom>
          <a:noFill/>
        </p:spPr>
        <p:txBody>
          <a:bodyPr wrap="none" rtlCol="0">
            <a:spAutoFit/>
          </a:bodyPr>
          <a:lstStyle/>
          <a:p>
            <a:r>
              <a:rPr lang="en-US" altLang="zh-CN" sz="1500" b="1" dirty="0">
                <a:latin typeface="微软雅黑" panose="020B0503020204020204" pitchFamily="34" charset="-122"/>
                <a:ea typeface="微软雅黑" panose="020B0503020204020204" pitchFamily="34" charset="-122"/>
              </a:rPr>
              <a:t>To design specific AI chips</a:t>
            </a:r>
            <a:endParaRPr lang="zh-CN" altLang="en-US" sz="1500" b="1" dirty="0">
              <a:latin typeface="微软雅黑" panose="020B0503020204020204" pitchFamily="34" charset="-122"/>
              <a:ea typeface="微软雅黑" panose="020B0503020204020204" pitchFamily="34" charset="-122"/>
            </a:endParaRPr>
          </a:p>
        </p:txBody>
      </p:sp>
      <p:sp>
        <p:nvSpPr>
          <p:cNvPr id="4" name="矩形 3"/>
          <p:cNvSpPr/>
          <p:nvPr/>
        </p:nvSpPr>
        <p:spPr>
          <a:xfrm>
            <a:off x="2728327" y="2811539"/>
            <a:ext cx="1263487" cy="300082"/>
          </a:xfrm>
          <a:prstGeom prst="rect">
            <a:avLst/>
          </a:prstGeom>
          <a:solidFill>
            <a:schemeClr val="accent2"/>
          </a:solidFill>
        </p:spPr>
        <p:txBody>
          <a:bodyPr wrap="none">
            <a:spAutoFit/>
          </a:bodyPr>
          <a:lstStyle/>
          <a:p>
            <a:r>
              <a:rPr lang="en-US" altLang="zh-CN" sz="1350" dirty="0">
                <a:latin typeface="微软雅黑" panose="020B0503020204020204" pitchFamily="34" charset="-122"/>
                <a:ea typeface="微软雅黑" panose="020B0503020204020204" pitchFamily="34" charset="-122"/>
              </a:rPr>
              <a:t>FP32 -&gt; 1 bit</a:t>
            </a:r>
            <a:endParaRPr lang="zh-CN" altLang="en-US" sz="135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732380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7858" y="763607"/>
            <a:ext cx="1285830" cy="369332"/>
          </a:xfrm>
          <a:prstGeom prst="rect">
            <a:avLst/>
          </a:prstGeom>
          <a:solidFill>
            <a:schemeClr val="accent4">
              <a:lumMod val="20000"/>
              <a:lumOff val="80000"/>
            </a:schemeClr>
          </a:solidFill>
          <a:ln w="38100">
            <a:solidFill>
              <a:schemeClr val="tx1"/>
            </a:solidFill>
          </a:ln>
        </p:spPr>
        <p:txBody>
          <a:bodyPr wrap="square" rtlCol="0">
            <a:spAutoFit/>
          </a:bodyPr>
          <a:lstStyle/>
          <a:p>
            <a:r>
              <a:rPr lang="en-US" altLang="zh-CN" dirty="0">
                <a:solidFill>
                  <a:srgbClr val="002060"/>
                </a:solidFill>
                <a:latin typeface="微软雅黑" panose="020B0503020204020204" pitchFamily="34" charset="-122"/>
                <a:ea typeface="微软雅黑" panose="020B0503020204020204" pitchFamily="34" charset="-122"/>
              </a:rPr>
              <a:t>BNN</a:t>
            </a:r>
          </a:p>
        </p:txBody>
      </p:sp>
      <p:sp>
        <p:nvSpPr>
          <p:cNvPr id="6" name="矩形 5"/>
          <p:cNvSpPr/>
          <p:nvPr/>
        </p:nvSpPr>
        <p:spPr>
          <a:xfrm>
            <a:off x="123499" y="4843509"/>
            <a:ext cx="7833434" cy="230832"/>
          </a:xfrm>
          <a:prstGeom prst="rect">
            <a:avLst/>
          </a:prstGeom>
        </p:spPr>
        <p:txBody>
          <a:bodyPr wrap="square">
            <a:spAutoFit/>
          </a:bodyPr>
          <a:lstStyle/>
          <a:p>
            <a:r>
              <a:rPr lang="en-US" altLang="zh-CN" sz="900" dirty="0" err="1">
                <a:latin typeface="微软雅黑" panose="020B0503020204020204" pitchFamily="34" charset="-122"/>
                <a:ea typeface="微软雅黑" panose="020B0503020204020204" pitchFamily="34" charset="-122"/>
              </a:rPr>
              <a:t>Courbariaux</a:t>
            </a:r>
            <a:r>
              <a:rPr lang="en-US" altLang="zh-CN" sz="900" dirty="0">
                <a:latin typeface="微软雅黑" panose="020B0503020204020204" pitchFamily="34" charset="-122"/>
                <a:ea typeface="微软雅黑" panose="020B0503020204020204" pitchFamily="34" charset="-122"/>
              </a:rPr>
              <a:t>, M; et. al,  </a:t>
            </a:r>
            <a:r>
              <a:rPr lang="en-US" altLang="zh-CN" sz="900" dirty="0" err="1">
                <a:latin typeface="微软雅黑" panose="020B0503020204020204" pitchFamily="34" charset="-122"/>
                <a:ea typeface="微软雅黑" panose="020B0503020204020204" pitchFamily="34" charset="-122"/>
              </a:rPr>
              <a:t>Binarized</a:t>
            </a:r>
            <a:r>
              <a:rPr lang="en-US" altLang="zh-CN" sz="900" dirty="0">
                <a:latin typeface="微软雅黑" panose="020B0503020204020204" pitchFamily="34" charset="-122"/>
                <a:ea typeface="微软雅黑" panose="020B0503020204020204" pitchFamily="34" charset="-122"/>
              </a:rPr>
              <a:t> neural networks: Training deep neural networks with weights and activations constrained to+ 1 or-1.</a:t>
            </a:r>
            <a:endParaRPr lang="zh-CN" altLang="en-US" sz="9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332" y="1479229"/>
            <a:ext cx="4264819" cy="2350294"/>
          </a:xfrm>
          <a:prstGeom prst="rect">
            <a:avLst/>
          </a:prstGeom>
        </p:spPr>
      </p:pic>
      <p:cxnSp>
        <p:nvCxnSpPr>
          <p:cNvPr id="8" name="直接箭头连接符 7"/>
          <p:cNvCxnSpPr/>
          <p:nvPr/>
        </p:nvCxnSpPr>
        <p:spPr>
          <a:xfrm flipH="1">
            <a:off x="2770742" y="3796239"/>
            <a:ext cx="286439" cy="3581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958522" y="4163391"/>
            <a:ext cx="3624438" cy="646331"/>
          </a:xfrm>
          <a:prstGeom prst="rect">
            <a:avLst/>
          </a:prstGeom>
          <a:solidFill>
            <a:schemeClr val="accent6">
              <a:lumMod val="40000"/>
              <a:lumOff val="60000"/>
            </a:schemeClr>
          </a:solidFill>
          <a:ln w="38100">
            <a:solidFill>
              <a:schemeClr val="tx1"/>
            </a:solidFill>
          </a:ln>
        </p:spPr>
        <p:txBody>
          <a:bodyPr wrap="square" rtlCol="0">
            <a:spAutoFit/>
          </a:bodyPr>
          <a:lstStyle/>
          <a:p>
            <a:r>
              <a:rPr lang="en-US" altLang="zh-CN" dirty="0">
                <a:solidFill>
                  <a:srgbClr val="002060"/>
                </a:solidFill>
                <a:latin typeface="微软雅黑" panose="020B0503020204020204" pitchFamily="34" charset="-122"/>
                <a:ea typeface="微软雅黑" panose="020B0503020204020204" pitchFamily="34" charset="-122"/>
              </a:rPr>
              <a:t>STE: Straight-through Estimator</a:t>
            </a:r>
          </a:p>
        </p:txBody>
      </p:sp>
      <p:sp>
        <p:nvSpPr>
          <p:cNvPr id="15" name="矩形 14"/>
          <p:cNvSpPr/>
          <p:nvPr/>
        </p:nvSpPr>
        <p:spPr>
          <a:xfrm>
            <a:off x="6078558" y="2284185"/>
            <a:ext cx="2175831" cy="923330"/>
          </a:xfrm>
          <a:prstGeom prst="rect">
            <a:avLst/>
          </a:prstGeom>
          <a:solidFill>
            <a:schemeClr val="accent6">
              <a:lumMod val="40000"/>
              <a:lumOff val="60000"/>
            </a:schemeClr>
          </a:solidFill>
          <a:ln w="28575">
            <a:solidFill>
              <a:schemeClr val="tx1"/>
            </a:solidFill>
          </a:ln>
        </p:spPr>
        <p:txBody>
          <a:bodyPr wrap="square">
            <a:spAutoFit/>
          </a:bodyPr>
          <a:lstStyle/>
          <a:p>
            <a:pPr algn="ctr"/>
            <a:r>
              <a:rPr lang="en-US" altLang="zh-CN" sz="1350" dirty="0">
                <a:latin typeface="微软雅黑" panose="020B0503020204020204" pitchFamily="34" charset="-122"/>
                <a:ea typeface="微软雅黑" panose="020B0503020204020204" pitchFamily="34" charset="-122"/>
              </a:rPr>
              <a:t>Forward: </a:t>
            </a:r>
            <a:r>
              <a:rPr lang="en-US" altLang="zh-CN" sz="1350" b="1" dirty="0">
                <a:solidFill>
                  <a:srgbClr val="7030A0"/>
                </a:solidFill>
                <a:latin typeface="微软雅黑" panose="020B0503020204020204" pitchFamily="34" charset="-122"/>
                <a:ea typeface="微软雅黑" panose="020B0503020204020204" pitchFamily="34" charset="-122"/>
              </a:rPr>
              <a:t>1 bit</a:t>
            </a:r>
          </a:p>
          <a:p>
            <a:pPr algn="ctr"/>
            <a:endParaRPr lang="en-US" altLang="zh-CN" sz="1350" dirty="0">
              <a:solidFill>
                <a:srgbClr val="92D050"/>
              </a:solidFill>
              <a:latin typeface="微软雅黑" panose="020B0503020204020204" pitchFamily="34" charset="-122"/>
              <a:ea typeface="微软雅黑" panose="020B0503020204020204" pitchFamily="34" charset="-122"/>
            </a:endParaRPr>
          </a:p>
          <a:p>
            <a:pPr algn="ctr"/>
            <a:r>
              <a:rPr lang="en-US" altLang="zh-CN" sz="1350" dirty="0">
                <a:latin typeface="微软雅黑" panose="020B0503020204020204" pitchFamily="34" charset="-122"/>
                <a:ea typeface="微软雅黑" panose="020B0503020204020204" pitchFamily="34" charset="-122"/>
              </a:rPr>
              <a:t>Backward: </a:t>
            </a:r>
            <a:r>
              <a:rPr lang="en-US" altLang="zh-CN" sz="1350" b="1" dirty="0">
                <a:solidFill>
                  <a:srgbClr val="FF0000"/>
                </a:solidFill>
                <a:latin typeface="微软雅黑" panose="020B0503020204020204" pitchFamily="34" charset="-122"/>
                <a:ea typeface="微软雅黑" panose="020B0503020204020204" pitchFamily="34" charset="-122"/>
              </a:rPr>
              <a:t>full-precision</a:t>
            </a:r>
            <a:endParaRPr lang="zh-CN" altLang="en-US" sz="135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10731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7856" y="763607"/>
            <a:ext cx="2388563" cy="369332"/>
          </a:xfrm>
          <a:prstGeom prst="rect">
            <a:avLst/>
          </a:prstGeom>
          <a:solidFill>
            <a:schemeClr val="accent4">
              <a:lumMod val="20000"/>
              <a:lumOff val="80000"/>
            </a:schemeClr>
          </a:solidFill>
          <a:ln w="38100">
            <a:solidFill>
              <a:schemeClr val="tx1"/>
            </a:solidFill>
          </a:ln>
        </p:spPr>
        <p:txBody>
          <a:bodyPr wrap="square" rtlCol="0">
            <a:spAutoFit/>
          </a:bodyPr>
          <a:lstStyle/>
          <a:p>
            <a:r>
              <a:rPr lang="en-US" altLang="zh-CN" dirty="0">
                <a:solidFill>
                  <a:srgbClr val="002060"/>
                </a:solidFill>
                <a:latin typeface="微软雅黑" panose="020B0503020204020204" pitchFamily="34" charset="-122"/>
                <a:ea typeface="微软雅黑" panose="020B0503020204020204" pitchFamily="34" charset="-122"/>
              </a:rPr>
              <a:t>XNOR-Net</a:t>
            </a:r>
          </a:p>
        </p:txBody>
      </p:sp>
      <p:sp>
        <p:nvSpPr>
          <p:cNvPr id="5" name="文本框 4"/>
          <p:cNvSpPr txBox="1"/>
          <p:nvPr/>
        </p:nvSpPr>
        <p:spPr>
          <a:xfrm>
            <a:off x="347460" y="1529191"/>
            <a:ext cx="713657" cy="3785652"/>
          </a:xfrm>
          <a:prstGeom prst="rect">
            <a:avLst/>
          </a:prstGeom>
          <a:noFill/>
        </p:spPr>
        <p:txBody>
          <a:bodyPr wrap="none" rtlCol="0">
            <a:spAutoFit/>
          </a:bodyPr>
          <a:lstStyle/>
          <a:p>
            <a:pPr marL="342900" indent="-3429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 </a:t>
            </a:r>
          </a:p>
          <a:p>
            <a:pPr marL="342900" indent="-3429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 </a:t>
            </a:r>
          </a:p>
          <a:p>
            <a:pPr marL="342900" indent="-342900">
              <a:buFont typeface="Wingdings" panose="05000000000000000000" pitchFamily="2" charset="2"/>
              <a:buChar char="n"/>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 </a:t>
            </a:r>
          </a:p>
          <a:p>
            <a:pPr marL="342900" indent="-342900">
              <a:buFont typeface="Wingdings" panose="05000000000000000000" pitchFamily="2" charset="2"/>
              <a:buChar char="n"/>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  </a:t>
            </a:r>
          </a:p>
          <a:p>
            <a:pPr marL="342900" indent="-342900">
              <a:buFont typeface="Wingdings" panose="05000000000000000000" pitchFamily="2" charset="2"/>
              <a:buChar char="n"/>
            </a:pP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p>
          <a:p>
            <a:pPr marL="342900" indent="-342900">
              <a:buFont typeface="Wingdings" panose="05000000000000000000" pitchFamily="2" charset="2"/>
              <a:buChar char="n"/>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endParaRPr lang="zh-CN" altLang="en-US" sz="2400" dirty="0">
              <a:latin typeface="微软雅黑" panose="020B0503020204020204" pitchFamily="34" charset="-122"/>
              <a:ea typeface="微软雅黑" panose="020B0503020204020204" pitchFamily="34" charset="-122"/>
            </a:endParaRPr>
          </a:p>
        </p:txBody>
      </p:sp>
      <p:sp>
        <p:nvSpPr>
          <p:cNvPr id="6" name="矩形 5"/>
          <p:cNvSpPr/>
          <p:nvPr/>
        </p:nvSpPr>
        <p:spPr>
          <a:xfrm>
            <a:off x="123499" y="4843509"/>
            <a:ext cx="6622450" cy="230832"/>
          </a:xfrm>
          <a:prstGeom prst="rect">
            <a:avLst/>
          </a:prstGeom>
        </p:spPr>
        <p:txBody>
          <a:bodyPr wrap="square">
            <a:spAutoFit/>
          </a:bodyPr>
          <a:lstStyle/>
          <a:p>
            <a:r>
              <a:rPr lang="en-US" altLang="zh-CN" sz="900" dirty="0" err="1">
                <a:latin typeface="微软雅黑" panose="020B0503020204020204" pitchFamily="34" charset="-122"/>
                <a:ea typeface="微软雅黑" panose="020B0503020204020204" pitchFamily="34" charset="-122"/>
              </a:rPr>
              <a:t>Rastegari</a:t>
            </a:r>
            <a:r>
              <a:rPr lang="en-US" altLang="zh-CN" sz="900" dirty="0">
                <a:latin typeface="微软雅黑" panose="020B0503020204020204" pitchFamily="34" charset="-122"/>
                <a:ea typeface="微软雅黑" panose="020B0503020204020204" pitchFamily="34" charset="-122"/>
              </a:rPr>
              <a:t>, et.al., </a:t>
            </a:r>
            <a:r>
              <a:rPr lang="en-US" altLang="zh-CN" sz="900" dirty="0" err="1">
                <a:latin typeface="微软雅黑" panose="020B0503020204020204" pitchFamily="34" charset="-122"/>
                <a:ea typeface="微软雅黑" panose="020B0503020204020204" pitchFamily="34" charset="-122"/>
              </a:rPr>
              <a:t>Xnor</a:t>
            </a:r>
            <a:r>
              <a:rPr lang="en-US" altLang="zh-CN" sz="900" dirty="0">
                <a:latin typeface="微软雅黑" panose="020B0503020204020204" pitchFamily="34" charset="-122"/>
                <a:ea typeface="微软雅黑" panose="020B0503020204020204" pitchFamily="34" charset="-122"/>
              </a:rPr>
              <a:t>-net: </a:t>
            </a:r>
            <a:r>
              <a:rPr lang="en-US" altLang="zh-CN" sz="900" dirty="0" err="1">
                <a:latin typeface="微软雅黑" panose="020B0503020204020204" pitchFamily="34" charset="-122"/>
                <a:ea typeface="微软雅黑" panose="020B0503020204020204" pitchFamily="34" charset="-122"/>
              </a:rPr>
              <a:t>Imagenet</a:t>
            </a:r>
            <a:r>
              <a:rPr lang="en-US" altLang="zh-CN" sz="900" dirty="0">
                <a:latin typeface="微软雅黑" panose="020B0503020204020204" pitchFamily="34" charset="-122"/>
                <a:ea typeface="微软雅黑" panose="020B0503020204020204" pitchFamily="34" charset="-122"/>
              </a:rPr>
              <a:t> classification using binary convolutional neural networks.</a:t>
            </a:r>
            <a:endParaRPr lang="zh-CN" altLang="en-US" sz="9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 xmlns:a16="http://schemas.microsoft.com/office/drawing/2014/main" id="{5B63EDDA-53A2-477E-B713-D053D1EABE55}"/>
              </a:ext>
            </a:extLst>
          </p:cNvPr>
          <p:cNvPicPr>
            <a:picLocks noChangeAspect="1"/>
          </p:cNvPicPr>
          <p:nvPr/>
        </p:nvPicPr>
        <p:blipFill rotWithShape="1">
          <a:blip r:embed="rId3"/>
          <a:srcRect l="8731" t="30271" r="8960" b="24490"/>
          <a:stretch/>
        </p:blipFill>
        <p:spPr>
          <a:xfrm>
            <a:off x="710643" y="1553748"/>
            <a:ext cx="2418948" cy="370594"/>
          </a:xfrm>
          <a:prstGeom prst="rect">
            <a:avLst/>
          </a:prstGeom>
        </p:spPr>
      </p:pic>
      <p:pic>
        <p:nvPicPr>
          <p:cNvPr id="9" name="图片 8">
            <a:extLst>
              <a:ext uri="{FF2B5EF4-FFF2-40B4-BE49-F238E27FC236}">
                <a16:creationId xmlns="" xmlns:a16="http://schemas.microsoft.com/office/drawing/2014/main" id="{0F20480C-4D22-4330-86D1-480EEBD46CCE}"/>
              </a:ext>
            </a:extLst>
          </p:cNvPr>
          <p:cNvPicPr>
            <a:picLocks noChangeAspect="1"/>
          </p:cNvPicPr>
          <p:nvPr/>
        </p:nvPicPr>
        <p:blipFill rotWithShape="1">
          <a:blip r:embed="rId4"/>
          <a:srcRect l="5599" t="10883" r="3794" b="54855"/>
          <a:stretch/>
        </p:blipFill>
        <p:spPr>
          <a:xfrm>
            <a:off x="710643" y="2063834"/>
            <a:ext cx="2347649" cy="318536"/>
          </a:xfrm>
          <a:prstGeom prst="rect">
            <a:avLst/>
          </a:prstGeom>
        </p:spPr>
      </p:pic>
      <p:pic>
        <p:nvPicPr>
          <p:cNvPr id="10" name="图片 9">
            <a:extLst>
              <a:ext uri="{FF2B5EF4-FFF2-40B4-BE49-F238E27FC236}">
                <a16:creationId xmlns="" xmlns:a16="http://schemas.microsoft.com/office/drawing/2014/main" id="{398DEC01-D658-4B86-89D2-71DCB968A36F}"/>
              </a:ext>
            </a:extLst>
          </p:cNvPr>
          <p:cNvPicPr>
            <a:picLocks noChangeAspect="1"/>
          </p:cNvPicPr>
          <p:nvPr/>
        </p:nvPicPr>
        <p:blipFill rotWithShape="1">
          <a:blip r:embed="rId5"/>
          <a:srcRect t="19686" b="17209"/>
          <a:stretch/>
        </p:blipFill>
        <p:spPr>
          <a:xfrm>
            <a:off x="712623" y="3475040"/>
            <a:ext cx="1711777" cy="275799"/>
          </a:xfrm>
          <a:prstGeom prst="rect">
            <a:avLst/>
          </a:prstGeom>
        </p:spPr>
      </p:pic>
      <p:pic>
        <p:nvPicPr>
          <p:cNvPr id="12" name="图片 11">
            <a:extLst>
              <a:ext uri="{FF2B5EF4-FFF2-40B4-BE49-F238E27FC236}">
                <a16:creationId xmlns="" xmlns:a16="http://schemas.microsoft.com/office/drawing/2014/main" id="{54F99FDC-7A36-48D6-911B-481D039D06F5}"/>
              </a:ext>
            </a:extLst>
          </p:cNvPr>
          <p:cNvPicPr>
            <a:picLocks noChangeAspect="1"/>
          </p:cNvPicPr>
          <p:nvPr/>
        </p:nvPicPr>
        <p:blipFill rotWithShape="1">
          <a:blip r:embed="rId6"/>
          <a:srcRect l="4642" t="17022" r="7087"/>
          <a:stretch/>
        </p:blipFill>
        <p:spPr>
          <a:xfrm>
            <a:off x="704288" y="2607356"/>
            <a:ext cx="2347649" cy="531170"/>
          </a:xfrm>
          <a:prstGeom prst="rect">
            <a:avLst/>
          </a:prstGeom>
        </p:spPr>
      </p:pic>
      <p:pic>
        <p:nvPicPr>
          <p:cNvPr id="15" name="图片 14">
            <a:extLst>
              <a:ext uri="{FF2B5EF4-FFF2-40B4-BE49-F238E27FC236}">
                <a16:creationId xmlns="" xmlns:a16="http://schemas.microsoft.com/office/drawing/2014/main" id="{682DCD15-9871-4BD3-9E95-97805CE71229}"/>
              </a:ext>
            </a:extLst>
          </p:cNvPr>
          <p:cNvPicPr>
            <a:picLocks noChangeAspect="1"/>
          </p:cNvPicPr>
          <p:nvPr/>
        </p:nvPicPr>
        <p:blipFill>
          <a:blip r:embed="rId7"/>
          <a:stretch>
            <a:fillRect/>
          </a:stretch>
        </p:blipFill>
        <p:spPr>
          <a:xfrm>
            <a:off x="3473348" y="759178"/>
            <a:ext cx="5608470" cy="2747666"/>
          </a:xfrm>
          <a:prstGeom prst="rect">
            <a:avLst/>
          </a:prstGeom>
        </p:spPr>
      </p:pic>
    </p:spTree>
    <p:extLst>
      <p:ext uri="{BB962C8B-B14F-4D97-AF65-F5344CB8AC3E}">
        <p14:creationId xmlns:p14="http://schemas.microsoft.com/office/powerpoint/2010/main" val="30416501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7856" y="763607"/>
            <a:ext cx="2388563" cy="369332"/>
          </a:xfrm>
          <a:prstGeom prst="rect">
            <a:avLst/>
          </a:prstGeom>
          <a:solidFill>
            <a:schemeClr val="accent4">
              <a:lumMod val="20000"/>
              <a:lumOff val="80000"/>
            </a:schemeClr>
          </a:solidFill>
          <a:ln w="38100">
            <a:solidFill>
              <a:schemeClr val="tx1"/>
            </a:solidFill>
          </a:ln>
        </p:spPr>
        <p:txBody>
          <a:bodyPr wrap="square" rtlCol="0">
            <a:spAutoFit/>
          </a:bodyPr>
          <a:lstStyle/>
          <a:p>
            <a:r>
              <a:rPr lang="en-US" altLang="zh-CN" dirty="0">
                <a:solidFill>
                  <a:srgbClr val="002060"/>
                </a:solidFill>
                <a:latin typeface="微软雅黑" panose="020B0503020204020204" pitchFamily="34" charset="-122"/>
                <a:ea typeface="微软雅黑" panose="020B0503020204020204" pitchFamily="34" charset="-122"/>
              </a:rPr>
              <a:t>XNOR-Net</a:t>
            </a:r>
          </a:p>
        </p:txBody>
      </p:sp>
      <p:sp>
        <p:nvSpPr>
          <p:cNvPr id="6" name="矩形 5"/>
          <p:cNvSpPr/>
          <p:nvPr/>
        </p:nvSpPr>
        <p:spPr>
          <a:xfrm>
            <a:off x="123499" y="4843509"/>
            <a:ext cx="6622450" cy="230832"/>
          </a:xfrm>
          <a:prstGeom prst="rect">
            <a:avLst/>
          </a:prstGeom>
        </p:spPr>
        <p:txBody>
          <a:bodyPr wrap="square">
            <a:spAutoFit/>
          </a:bodyPr>
          <a:lstStyle/>
          <a:p>
            <a:r>
              <a:rPr lang="en-US" altLang="zh-CN" sz="900" dirty="0" err="1">
                <a:latin typeface="微软雅黑" panose="020B0503020204020204" pitchFamily="34" charset="-122"/>
                <a:ea typeface="微软雅黑" panose="020B0503020204020204" pitchFamily="34" charset="-122"/>
              </a:rPr>
              <a:t>Rastegari</a:t>
            </a:r>
            <a:r>
              <a:rPr lang="en-US" altLang="zh-CN" sz="900" dirty="0">
                <a:latin typeface="微软雅黑" panose="020B0503020204020204" pitchFamily="34" charset="-122"/>
                <a:ea typeface="微软雅黑" panose="020B0503020204020204" pitchFamily="34" charset="-122"/>
              </a:rPr>
              <a:t>, et.al., </a:t>
            </a:r>
            <a:r>
              <a:rPr lang="en-US" altLang="zh-CN" sz="900" dirty="0" err="1">
                <a:latin typeface="微软雅黑" panose="020B0503020204020204" pitchFamily="34" charset="-122"/>
                <a:ea typeface="微软雅黑" panose="020B0503020204020204" pitchFamily="34" charset="-122"/>
              </a:rPr>
              <a:t>Xnor</a:t>
            </a:r>
            <a:r>
              <a:rPr lang="en-US" altLang="zh-CN" sz="900" dirty="0">
                <a:latin typeface="微软雅黑" panose="020B0503020204020204" pitchFamily="34" charset="-122"/>
                <a:ea typeface="微软雅黑" panose="020B0503020204020204" pitchFamily="34" charset="-122"/>
              </a:rPr>
              <a:t>-net: </a:t>
            </a:r>
            <a:r>
              <a:rPr lang="en-US" altLang="zh-CN" sz="900" dirty="0" err="1">
                <a:latin typeface="微软雅黑" panose="020B0503020204020204" pitchFamily="34" charset="-122"/>
                <a:ea typeface="微软雅黑" panose="020B0503020204020204" pitchFamily="34" charset="-122"/>
              </a:rPr>
              <a:t>Imagenet</a:t>
            </a:r>
            <a:r>
              <a:rPr lang="en-US" altLang="zh-CN" sz="900" dirty="0">
                <a:latin typeface="微软雅黑" panose="020B0503020204020204" pitchFamily="34" charset="-122"/>
                <a:ea typeface="微软雅黑" panose="020B0503020204020204" pitchFamily="34" charset="-122"/>
              </a:rPr>
              <a:t> classification using binary convolutional neural networks.</a:t>
            </a:r>
            <a:endParaRPr lang="zh-CN" altLang="en-US" sz="9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 xmlns:a16="http://schemas.microsoft.com/office/drawing/2014/main" id="{6DACE50E-B93B-46FA-9BD3-B5C72B0BDA03}"/>
              </a:ext>
            </a:extLst>
          </p:cNvPr>
          <p:cNvPicPr>
            <a:picLocks noChangeAspect="1"/>
          </p:cNvPicPr>
          <p:nvPr/>
        </p:nvPicPr>
        <p:blipFill>
          <a:blip r:embed="rId3"/>
          <a:stretch>
            <a:fillRect/>
          </a:stretch>
        </p:blipFill>
        <p:spPr>
          <a:xfrm>
            <a:off x="3473348" y="759178"/>
            <a:ext cx="5608470" cy="2747666"/>
          </a:xfrm>
          <a:prstGeom prst="rect">
            <a:avLst/>
          </a:prstGeom>
        </p:spPr>
      </p:pic>
      <p:pic>
        <p:nvPicPr>
          <p:cNvPr id="9" name="图片 8">
            <a:extLst>
              <a:ext uri="{FF2B5EF4-FFF2-40B4-BE49-F238E27FC236}">
                <a16:creationId xmlns="" xmlns:a16="http://schemas.microsoft.com/office/drawing/2014/main" id="{F584D6D2-8012-4585-9F5D-339FA6E9D0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856" y="1599056"/>
            <a:ext cx="2926293" cy="415498"/>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 xmlns:a16="http://schemas.microsoft.com/office/drawing/2014/main" id="{58D31EB7-1494-4C76-BBDD-621D6B70C8DC}"/>
                  </a:ext>
                </a:extLst>
              </p:cNvPr>
              <p:cNvSpPr txBox="1"/>
              <p:nvPr/>
            </p:nvSpPr>
            <p:spPr>
              <a:xfrm>
                <a:off x="62182" y="1567852"/>
                <a:ext cx="2518959" cy="1938992"/>
              </a:xfrm>
              <a:prstGeom prst="rect">
                <a:avLst/>
              </a:prstGeom>
              <a:noFill/>
            </p:spPr>
            <p:txBody>
              <a:bodyPr wrap="none" rtlCol="0">
                <a:spAutoFit/>
              </a:bodyPr>
              <a:lstStyle/>
              <a:p>
                <a:pPr marL="342900" indent="-3429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 </a:t>
                </a:r>
              </a:p>
              <a:p>
                <a:pPr marL="342900" indent="-342900">
                  <a:buFont typeface="Wingdings" panose="05000000000000000000" pitchFamily="2" charset="2"/>
                  <a:buChar char="n"/>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400" i="1">
                        <a:latin typeface="Cambria Math" panose="02040503050406030204" pitchFamily="18" charset="0"/>
                        <a:ea typeface="微软雅黑" panose="020B0503020204020204" pitchFamily="34" charset="-122"/>
                      </a:rPr>
                      <m:t>𝐾</m:t>
                    </m:r>
                  </m:oMath>
                </a14:m>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is aborted</a:t>
                </a:r>
              </a:p>
              <a:p>
                <a:endParaRPr lang="zh-CN" altLang="en-US" sz="2400" dirty="0">
                  <a:latin typeface="微软雅黑" panose="020B0503020204020204" pitchFamily="34" charset="-122"/>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58D31EB7-1494-4C76-BBDD-621D6B70C8DC}"/>
                  </a:ext>
                </a:extLst>
              </p:cNvPr>
              <p:cNvSpPr txBox="1">
                <a:spLocks noRot="1" noChangeAspect="1" noMove="1" noResize="1" noEditPoints="1" noAdjustHandles="1" noChangeArrowheads="1" noChangeShapeType="1" noTextEdit="1"/>
              </p:cNvSpPr>
              <p:nvPr/>
            </p:nvSpPr>
            <p:spPr>
              <a:xfrm>
                <a:off x="62182" y="1567852"/>
                <a:ext cx="2518959" cy="1938992"/>
              </a:xfrm>
              <a:prstGeom prst="rect">
                <a:avLst/>
              </a:prstGeom>
              <a:blipFill>
                <a:blip r:embed="rId5"/>
                <a:stretch>
                  <a:fillRect l="-3148" t="-2516" r="-2663"/>
                </a:stretch>
              </a:blipFill>
            </p:spPr>
            <p:txBody>
              <a:bodyPr/>
              <a:lstStyle/>
              <a:p>
                <a:r>
                  <a:rPr lang="zh-CN" altLang="en-US">
                    <a:noFill/>
                  </a:rPr>
                  <a:t> </a:t>
                </a:r>
              </a:p>
            </p:txBody>
          </p:sp>
        </mc:Fallback>
      </mc:AlternateContent>
      <p:grpSp>
        <p:nvGrpSpPr>
          <p:cNvPr id="12" name="组合 11">
            <a:extLst>
              <a:ext uri="{FF2B5EF4-FFF2-40B4-BE49-F238E27FC236}">
                <a16:creationId xmlns="" xmlns:a16="http://schemas.microsoft.com/office/drawing/2014/main" id="{2AFADA3F-B57B-42FD-8B20-42617A206700}"/>
              </a:ext>
            </a:extLst>
          </p:cNvPr>
          <p:cNvGrpSpPr/>
          <p:nvPr/>
        </p:nvGrpSpPr>
        <p:grpSpPr>
          <a:xfrm>
            <a:off x="3739831" y="4048879"/>
            <a:ext cx="4824536" cy="315058"/>
            <a:chOff x="3203848" y="4006801"/>
            <a:chExt cx="4824536" cy="315058"/>
          </a:xfrm>
        </p:grpSpPr>
        <p:pic>
          <p:nvPicPr>
            <p:cNvPr id="8" name="图片 7">
              <a:extLst>
                <a:ext uri="{FF2B5EF4-FFF2-40B4-BE49-F238E27FC236}">
                  <a16:creationId xmlns="" xmlns:a16="http://schemas.microsoft.com/office/drawing/2014/main" id="{C9BEEDA0-67ED-4905-A080-F5FAE8C4BBCE}"/>
                </a:ext>
              </a:extLst>
            </p:cNvPr>
            <p:cNvPicPr>
              <a:picLocks noChangeAspect="1"/>
            </p:cNvPicPr>
            <p:nvPr/>
          </p:nvPicPr>
          <p:blipFill rotWithShape="1">
            <a:blip r:embed="rId6"/>
            <a:srcRect l="7397" t="16119" r="3845" b="20277"/>
            <a:stretch/>
          </p:blipFill>
          <p:spPr>
            <a:xfrm>
              <a:off x="4572000" y="4006801"/>
              <a:ext cx="3456384" cy="315058"/>
            </a:xfrm>
            <a:prstGeom prst="rect">
              <a:avLst/>
            </a:prstGeom>
          </p:spPr>
        </p:pic>
        <p:pic>
          <p:nvPicPr>
            <p:cNvPr id="11" name="图片 10">
              <a:extLst>
                <a:ext uri="{FF2B5EF4-FFF2-40B4-BE49-F238E27FC236}">
                  <a16:creationId xmlns="" xmlns:a16="http://schemas.microsoft.com/office/drawing/2014/main" id="{644E371B-590F-4BD2-93EA-1D0A232AE8CE}"/>
                </a:ext>
              </a:extLst>
            </p:cNvPr>
            <p:cNvPicPr>
              <a:picLocks noChangeAspect="1"/>
            </p:cNvPicPr>
            <p:nvPr/>
          </p:nvPicPr>
          <p:blipFill rotWithShape="1">
            <a:blip r:embed="rId7"/>
            <a:srcRect t="9703" b="26693"/>
            <a:stretch/>
          </p:blipFill>
          <p:spPr>
            <a:xfrm>
              <a:off x="3203848" y="4006801"/>
              <a:ext cx="2057578" cy="315058"/>
            </a:xfrm>
            <a:prstGeom prst="rect">
              <a:avLst/>
            </a:prstGeom>
          </p:spPr>
        </p:pic>
      </p:grpSp>
    </p:spTree>
    <p:extLst>
      <p:ext uri="{BB962C8B-B14F-4D97-AF65-F5344CB8AC3E}">
        <p14:creationId xmlns:p14="http://schemas.microsoft.com/office/powerpoint/2010/main" val="31274345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7858" y="763607"/>
            <a:ext cx="1141622" cy="369332"/>
          </a:xfrm>
          <a:prstGeom prst="rect">
            <a:avLst/>
          </a:prstGeom>
          <a:solidFill>
            <a:schemeClr val="accent4">
              <a:lumMod val="20000"/>
              <a:lumOff val="80000"/>
            </a:schemeClr>
          </a:solidFill>
          <a:ln w="38100">
            <a:solidFill>
              <a:schemeClr val="tx1"/>
            </a:solidFill>
          </a:ln>
        </p:spPr>
        <p:txBody>
          <a:bodyPr wrap="square" rtlCol="0">
            <a:spAutoFit/>
          </a:bodyPr>
          <a:lstStyle/>
          <a:p>
            <a:r>
              <a:rPr lang="en-US" altLang="zh-CN" dirty="0">
                <a:solidFill>
                  <a:srgbClr val="002060"/>
                </a:solidFill>
                <a:latin typeface="微软雅黑" panose="020B0503020204020204" pitchFamily="34" charset="-122"/>
                <a:ea typeface="微软雅黑" panose="020B0503020204020204" pitchFamily="34" charset="-122"/>
              </a:rPr>
              <a:t>ABC-Net</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9329" y="2203683"/>
            <a:ext cx="5190321" cy="2372264"/>
          </a:xfrm>
          <a:prstGeom prst="rect">
            <a:avLst/>
          </a:prstGeom>
        </p:spPr>
      </p:pic>
      <p:sp>
        <p:nvSpPr>
          <p:cNvPr id="7" name="矩形 6"/>
          <p:cNvSpPr/>
          <p:nvPr/>
        </p:nvSpPr>
        <p:spPr>
          <a:xfrm>
            <a:off x="1929330" y="1318629"/>
            <a:ext cx="3324340" cy="715581"/>
          </a:xfrm>
          <a:prstGeom prst="rect">
            <a:avLst/>
          </a:prstGeom>
        </p:spPr>
        <p:txBody>
          <a:bodyPr wrap="square">
            <a:spAutoFit/>
          </a:bodyPr>
          <a:lstStyle/>
          <a:p>
            <a:pPr marL="257175" indent="-257175">
              <a:buFont typeface="Wingdings" panose="05000000000000000000" pitchFamily="2" charset="2"/>
              <a:buChar char="n"/>
            </a:pPr>
            <a:r>
              <a:rPr lang="en-US" altLang="zh-CN" sz="1350" dirty="0">
                <a:latin typeface="微软雅黑" panose="020B0503020204020204" pitchFamily="34" charset="-122"/>
                <a:ea typeface="微软雅黑" panose="020B0503020204020204" pitchFamily="34" charset="-122"/>
              </a:rPr>
              <a:t>L</a:t>
            </a:r>
            <a:r>
              <a:rPr lang="zh-CN" altLang="en-US" sz="1350" dirty="0">
                <a:latin typeface="微软雅黑" panose="020B0503020204020204" pitchFamily="34" charset="-122"/>
                <a:ea typeface="微软雅黑" panose="020B0503020204020204" pitchFamily="34" charset="-122"/>
              </a:rPr>
              <a:t>inear combination of multiple binary weight bases</a:t>
            </a:r>
            <a:endParaRPr lang="en-US" altLang="zh-CN" sz="1350" dirty="0">
              <a:latin typeface="微软雅黑" panose="020B0503020204020204" pitchFamily="34" charset="-122"/>
              <a:ea typeface="微软雅黑" panose="020B0503020204020204" pitchFamily="34" charset="-122"/>
            </a:endParaRPr>
          </a:p>
          <a:p>
            <a:pPr marL="257175" indent="-257175">
              <a:buFont typeface="Wingdings" panose="05000000000000000000" pitchFamily="2" charset="2"/>
              <a:buChar char="n"/>
            </a:pPr>
            <a:r>
              <a:rPr lang="en-US" altLang="zh-CN" sz="1350" dirty="0">
                <a:latin typeface="微软雅黑" panose="020B0503020204020204" pitchFamily="34" charset="-122"/>
                <a:ea typeface="微软雅黑" panose="020B0503020204020204" pitchFamily="34" charset="-122"/>
              </a:rPr>
              <a:t>M</a:t>
            </a:r>
            <a:r>
              <a:rPr lang="zh-CN" altLang="en-US" sz="1350" dirty="0">
                <a:latin typeface="微软雅黑" panose="020B0503020204020204" pitchFamily="34" charset="-122"/>
                <a:ea typeface="微软雅黑" panose="020B0503020204020204" pitchFamily="34" charset="-122"/>
              </a:rPr>
              <a:t>ultiple binary activations</a:t>
            </a:r>
          </a:p>
        </p:txBody>
      </p:sp>
      <p:sp>
        <p:nvSpPr>
          <p:cNvPr id="8" name="矩形 7"/>
          <p:cNvSpPr/>
          <p:nvPr/>
        </p:nvSpPr>
        <p:spPr>
          <a:xfrm>
            <a:off x="123499" y="4843509"/>
            <a:ext cx="6622450" cy="230832"/>
          </a:xfrm>
          <a:prstGeom prst="rect">
            <a:avLst/>
          </a:prstGeom>
        </p:spPr>
        <p:txBody>
          <a:bodyPr wrap="square">
            <a:spAutoFit/>
          </a:bodyPr>
          <a:lstStyle/>
          <a:p>
            <a:r>
              <a:rPr lang="en-US" altLang="zh-CN" sz="900" dirty="0">
                <a:latin typeface="微软雅黑" panose="020B0503020204020204" pitchFamily="34" charset="-122"/>
                <a:ea typeface="微软雅黑" panose="020B0503020204020204" pitchFamily="34" charset="-122"/>
              </a:rPr>
              <a:t>Lin, X et.al . Towards accurate binary convolutional neural network.</a:t>
            </a:r>
            <a:endParaRPr lang="zh-CN" altLang="en-US" sz="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016741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7857" y="763607"/>
            <a:ext cx="2365951" cy="369332"/>
          </a:xfrm>
          <a:prstGeom prst="rect">
            <a:avLst/>
          </a:prstGeom>
          <a:solidFill>
            <a:schemeClr val="accent4">
              <a:lumMod val="20000"/>
              <a:lumOff val="80000"/>
            </a:schemeClr>
          </a:solidFill>
          <a:ln w="38100">
            <a:solidFill>
              <a:schemeClr val="tx1"/>
            </a:solidFill>
          </a:ln>
        </p:spPr>
        <p:txBody>
          <a:bodyPr wrap="square" rtlCol="0">
            <a:spAutoFit/>
          </a:bodyPr>
          <a:lstStyle/>
          <a:p>
            <a:r>
              <a:rPr lang="en-US" altLang="zh-CN" dirty="0">
                <a:solidFill>
                  <a:srgbClr val="002060"/>
                </a:solidFill>
                <a:latin typeface="微软雅黑" panose="020B0503020204020204" pitchFamily="34" charset="-122"/>
                <a:ea typeface="微软雅黑" panose="020B0503020204020204" pitchFamily="34" charset="-122"/>
              </a:rPr>
              <a:t>Bi-Real Net</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4493" y="1940295"/>
            <a:ext cx="4723333" cy="2156122"/>
          </a:xfrm>
          <a:prstGeom prst="rect">
            <a:avLst/>
          </a:prstGeom>
        </p:spPr>
      </p:pic>
      <p:sp>
        <p:nvSpPr>
          <p:cNvPr id="5" name="矩形 4"/>
          <p:cNvSpPr/>
          <p:nvPr/>
        </p:nvSpPr>
        <p:spPr>
          <a:xfrm>
            <a:off x="5563435" y="2108663"/>
            <a:ext cx="2073925" cy="10245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123499" y="4843509"/>
            <a:ext cx="8535759" cy="230832"/>
          </a:xfrm>
          <a:prstGeom prst="rect">
            <a:avLst/>
          </a:prstGeom>
        </p:spPr>
        <p:txBody>
          <a:bodyPr wrap="square">
            <a:spAutoFit/>
          </a:bodyPr>
          <a:lstStyle/>
          <a:p>
            <a:r>
              <a:rPr lang="en-US" altLang="zh-CN" sz="900" dirty="0">
                <a:latin typeface="微软雅黑" panose="020B0503020204020204" pitchFamily="34" charset="-122"/>
                <a:ea typeface="微软雅黑" panose="020B0503020204020204" pitchFamily="34" charset="-122"/>
              </a:rPr>
              <a:t>Liu, Z.;  et.al., Bi-real net: Enhancing the performance of 1-bit CNNs with improved representational capability and advanced training algorithm.</a:t>
            </a:r>
            <a:endParaRPr lang="zh-CN" altLang="en-US" sz="900" dirty="0">
              <a:latin typeface="微软雅黑" panose="020B0503020204020204" pitchFamily="34" charset="-122"/>
              <a:ea typeface="微软雅黑" panose="020B0503020204020204" pitchFamily="34" charset="-122"/>
            </a:endParaRPr>
          </a:p>
        </p:txBody>
      </p:sp>
      <p:sp>
        <p:nvSpPr>
          <p:cNvPr id="9" name="矩形 8"/>
          <p:cNvSpPr/>
          <p:nvPr/>
        </p:nvSpPr>
        <p:spPr>
          <a:xfrm>
            <a:off x="574679" y="1940295"/>
            <a:ext cx="3289749" cy="1938992"/>
          </a:xfrm>
          <a:prstGeom prst="rect">
            <a:avLst/>
          </a:prstGeom>
        </p:spPr>
        <p:txBody>
          <a:bodyPr wrap="square">
            <a:spAutoFit/>
          </a:bodyPr>
          <a:lstStyle/>
          <a:p>
            <a:pPr marL="257175" indent="-257175">
              <a:buFont typeface="Wingdings" panose="05000000000000000000" pitchFamily="2" charset="2"/>
              <a:buChar char="l"/>
            </a:pPr>
            <a:r>
              <a:rPr lang="en-US" altLang="zh-CN" sz="1500" dirty="0">
                <a:latin typeface="微软雅黑" panose="020B0503020204020204" pitchFamily="34" charset="-122"/>
                <a:ea typeface="微软雅黑" panose="020B0503020204020204" pitchFamily="34" charset="-122"/>
              </a:rPr>
              <a:t>Modified ResNet architecture</a:t>
            </a:r>
          </a:p>
          <a:p>
            <a:pPr marL="257175" indent="-257175">
              <a:buFont typeface="Wingdings" panose="05000000000000000000" pitchFamily="2" charset="2"/>
              <a:buChar char="l"/>
            </a:pPr>
            <a:r>
              <a:rPr lang="en-US" altLang="zh-CN" sz="1500" dirty="0">
                <a:latin typeface="微软雅黑" panose="020B0503020204020204" pitchFamily="34" charset="-122"/>
                <a:ea typeface="微软雅黑" panose="020B0503020204020204" pitchFamily="34" charset="-122"/>
              </a:rPr>
              <a:t>Approximation to the derivative of the sign function with respect to activations</a:t>
            </a:r>
          </a:p>
          <a:p>
            <a:pPr marL="257175" indent="-257175">
              <a:buFont typeface="Wingdings" panose="05000000000000000000" pitchFamily="2" charset="2"/>
              <a:buChar char="l"/>
            </a:pPr>
            <a:r>
              <a:rPr lang="en-US" altLang="zh-CN" sz="1500" dirty="0">
                <a:latin typeface="微软雅黑" panose="020B0503020204020204" pitchFamily="34" charset="-122"/>
                <a:ea typeface="微软雅黑" panose="020B0503020204020204" pitchFamily="34" charset="-122"/>
              </a:rPr>
              <a:t>Magnitude-aware gradient with respect to weights</a:t>
            </a:r>
          </a:p>
          <a:p>
            <a:pPr marL="257175" indent="-257175">
              <a:buFont typeface="Wingdings" panose="05000000000000000000" pitchFamily="2" charset="2"/>
              <a:buChar char="l"/>
            </a:pPr>
            <a:r>
              <a:rPr lang="en-US" altLang="zh-CN" sz="1500" dirty="0">
                <a:latin typeface="微软雅黑" panose="020B0503020204020204" pitchFamily="34" charset="-122"/>
                <a:ea typeface="微软雅黑" panose="020B0503020204020204" pitchFamily="34" charset="-122"/>
              </a:rPr>
              <a:t>Initialization: progressive training</a:t>
            </a:r>
          </a:p>
        </p:txBody>
      </p:sp>
    </p:spTree>
    <p:extLst>
      <p:ext uri="{BB962C8B-B14F-4D97-AF65-F5344CB8AC3E}">
        <p14:creationId xmlns:p14="http://schemas.microsoft.com/office/powerpoint/2010/main" val="30609827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7857" y="763607"/>
            <a:ext cx="2365951" cy="369332"/>
          </a:xfrm>
          <a:prstGeom prst="rect">
            <a:avLst/>
          </a:prstGeom>
          <a:solidFill>
            <a:schemeClr val="accent4">
              <a:lumMod val="20000"/>
              <a:lumOff val="80000"/>
            </a:schemeClr>
          </a:solidFill>
          <a:ln w="38100">
            <a:solidFill>
              <a:schemeClr val="tx1"/>
            </a:solidFill>
          </a:ln>
        </p:spPr>
        <p:txBody>
          <a:bodyPr wrap="square" rtlCol="0">
            <a:spAutoFit/>
          </a:bodyPr>
          <a:lstStyle/>
          <a:p>
            <a:r>
              <a:rPr lang="en-US" altLang="zh-CN" dirty="0">
                <a:solidFill>
                  <a:srgbClr val="002060"/>
                </a:solidFill>
                <a:latin typeface="微软雅黑" panose="020B0503020204020204" pitchFamily="34" charset="-122"/>
                <a:ea typeface="微软雅黑" panose="020B0503020204020204" pitchFamily="34" charset="-122"/>
              </a:rPr>
              <a:t>Bi-Real Net</a:t>
            </a:r>
          </a:p>
        </p:txBody>
      </p:sp>
      <p:sp>
        <p:nvSpPr>
          <p:cNvPr id="6" name="矩形 5"/>
          <p:cNvSpPr/>
          <p:nvPr/>
        </p:nvSpPr>
        <p:spPr>
          <a:xfrm>
            <a:off x="123499" y="4843509"/>
            <a:ext cx="8535759" cy="230832"/>
          </a:xfrm>
          <a:prstGeom prst="rect">
            <a:avLst/>
          </a:prstGeom>
        </p:spPr>
        <p:txBody>
          <a:bodyPr wrap="square">
            <a:spAutoFit/>
          </a:bodyPr>
          <a:lstStyle/>
          <a:p>
            <a:r>
              <a:rPr lang="en-US" altLang="zh-CN" sz="900" dirty="0">
                <a:latin typeface="微软雅黑" panose="020B0503020204020204" pitchFamily="34" charset="-122"/>
                <a:ea typeface="微软雅黑" panose="020B0503020204020204" pitchFamily="34" charset="-122"/>
              </a:rPr>
              <a:t>Liu, Z.;  et.al., Bi-real net: Enhancing the performance of 1-bit CNNs with improved representational capability and advanced training algorithm.</a:t>
            </a:r>
            <a:endParaRPr lang="zh-CN" altLang="en-US" sz="900" dirty="0">
              <a:latin typeface="微软雅黑" panose="020B0503020204020204" pitchFamily="34" charset="-122"/>
              <a:ea typeface="微软雅黑" panose="020B0503020204020204" pitchFamily="34" charset="-122"/>
            </a:endParaRPr>
          </a:p>
        </p:txBody>
      </p:sp>
      <p:sp>
        <p:nvSpPr>
          <p:cNvPr id="9" name="矩形 8"/>
          <p:cNvSpPr/>
          <p:nvPr/>
        </p:nvSpPr>
        <p:spPr>
          <a:xfrm>
            <a:off x="3158692" y="3723495"/>
            <a:ext cx="2826615" cy="307777"/>
          </a:xfrm>
          <a:prstGeom prst="rect">
            <a:avLst/>
          </a:prstGeom>
        </p:spPr>
        <p:txBody>
          <a:bodyPr wrap="square">
            <a:spAutoFit/>
          </a:bodyPr>
          <a:lstStyle/>
          <a:p>
            <a:r>
              <a:rPr lang="en-US" altLang="zh-CN" sz="1400" dirty="0">
                <a:latin typeface="微软雅黑" panose="020B0503020204020204" pitchFamily="34" charset="-122"/>
                <a:ea typeface="微软雅黑" panose="020B0503020204020204" pitchFamily="34" charset="-122"/>
              </a:rPr>
              <a:t>Training process of Bi-Real Net</a:t>
            </a:r>
          </a:p>
        </p:txBody>
      </p:sp>
      <p:pic>
        <p:nvPicPr>
          <p:cNvPr id="7" name="图片 6">
            <a:extLst>
              <a:ext uri="{FF2B5EF4-FFF2-40B4-BE49-F238E27FC236}">
                <a16:creationId xmlns="" xmlns:a16="http://schemas.microsoft.com/office/drawing/2014/main" id="{CE739325-A8D3-4252-A3C8-52726006EA4B}"/>
              </a:ext>
            </a:extLst>
          </p:cNvPr>
          <p:cNvPicPr>
            <a:picLocks noChangeAspect="1"/>
          </p:cNvPicPr>
          <p:nvPr/>
        </p:nvPicPr>
        <p:blipFill>
          <a:blip r:embed="rId3"/>
          <a:stretch>
            <a:fillRect/>
          </a:stretch>
        </p:blipFill>
        <p:spPr>
          <a:xfrm>
            <a:off x="1620426" y="1616688"/>
            <a:ext cx="5903148" cy="1910124"/>
          </a:xfrm>
          <a:prstGeom prst="rect">
            <a:avLst/>
          </a:prstGeom>
        </p:spPr>
      </p:pic>
    </p:spTree>
    <p:extLst>
      <p:ext uri="{BB962C8B-B14F-4D97-AF65-F5344CB8AC3E}">
        <p14:creationId xmlns:p14="http://schemas.microsoft.com/office/powerpoint/2010/main" val="14314140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7624" y="1774887"/>
            <a:ext cx="1152128" cy="1300919"/>
            <a:chOff x="1259632" y="1419622"/>
            <a:chExt cx="1152128" cy="1300919"/>
          </a:xfrm>
        </p:grpSpPr>
        <p:sp>
          <p:nvSpPr>
            <p:cNvPr id="2" name="椭圆 1"/>
            <p:cNvSpPr/>
            <p:nvPr/>
          </p:nvSpPr>
          <p:spPr>
            <a:xfrm>
              <a:off x="1259632" y="1419622"/>
              <a:ext cx="1152128" cy="1152128"/>
            </a:xfrm>
            <a:prstGeom prst="ellipse">
              <a:avLst/>
            </a:prstGeom>
            <a:solidFill>
              <a:srgbClr val="F46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rot="1761192">
              <a:off x="1806317" y="1568413"/>
              <a:ext cx="576064" cy="1152128"/>
            </a:xfrm>
            <a:custGeom>
              <a:avLst/>
              <a:gdLst/>
              <a:ahLst/>
              <a:cxnLst/>
              <a:rect l="l" t="t" r="r" b="b"/>
              <a:pathLst>
                <a:path w="576064" h="1152128">
                  <a:moveTo>
                    <a:pt x="0" y="0"/>
                  </a:moveTo>
                  <a:cubicBezTo>
                    <a:pt x="318151" y="0"/>
                    <a:pt x="576064" y="257913"/>
                    <a:pt x="576064" y="576064"/>
                  </a:cubicBezTo>
                  <a:cubicBezTo>
                    <a:pt x="576064" y="894215"/>
                    <a:pt x="318151" y="1152128"/>
                    <a:pt x="0" y="1152128"/>
                  </a:cubicBezTo>
                  <a:close/>
                </a:path>
              </a:pathLst>
            </a:custGeom>
            <a:solidFill>
              <a:srgbClr val="EAEAEA">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4047280" y="1774887"/>
            <a:ext cx="1152128" cy="1300919"/>
            <a:chOff x="1259632" y="1419622"/>
            <a:chExt cx="1152128" cy="1300919"/>
          </a:xfrm>
        </p:grpSpPr>
        <p:sp>
          <p:nvSpPr>
            <p:cNvPr id="7" name="椭圆 6"/>
            <p:cNvSpPr/>
            <p:nvPr/>
          </p:nvSpPr>
          <p:spPr>
            <a:xfrm>
              <a:off x="1259632" y="1419622"/>
              <a:ext cx="1152128" cy="1152128"/>
            </a:xfrm>
            <a:prstGeom prst="ellipse">
              <a:avLst/>
            </a:prstGeom>
            <a:solidFill>
              <a:srgbClr val="F3A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3A847"/>
                </a:solidFill>
              </a:endParaRPr>
            </a:p>
          </p:txBody>
        </p:sp>
        <p:sp>
          <p:nvSpPr>
            <p:cNvPr id="8" name="椭圆 2"/>
            <p:cNvSpPr/>
            <p:nvPr/>
          </p:nvSpPr>
          <p:spPr>
            <a:xfrm rot="1761192">
              <a:off x="1806317" y="1568413"/>
              <a:ext cx="576064" cy="1152128"/>
            </a:xfrm>
            <a:custGeom>
              <a:avLst/>
              <a:gdLst/>
              <a:ahLst/>
              <a:cxnLst/>
              <a:rect l="l" t="t" r="r" b="b"/>
              <a:pathLst>
                <a:path w="576064" h="1152128">
                  <a:moveTo>
                    <a:pt x="0" y="0"/>
                  </a:moveTo>
                  <a:cubicBezTo>
                    <a:pt x="318151" y="0"/>
                    <a:pt x="576064" y="257913"/>
                    <a:pt x="576064" y="576064"/>
                  </a:cubicBezTo>
                  <a:cubicBezTo>
                    <a:pt x="576064" y="894215"/>
                    <a:pt x="318151" y="1152128"/>
                    <a:pt x="0" y="1152128"/>
                  </a:cubicBezTo>
                  <a:close/>
                </a:path>
              </a:pathLst>
            </a:custGeom>
            <a:solidFill>
              <a:srgbClr val="EAEAEA">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3A847"/>
                </a:solidFill>
              </a:endParaRPr>
            </a:p>
          </p:txBody>
        </p:sp>
      </p:grpSp>
      <p:grpSp>
        <p:nvGrpSpPr>
          <p:cNvPr id="12" name="组合 11"/>
          <p:cNvGrpSpPr/>
          <p:nvPr/>
        </p:nvGrpSpPr>
        <p:grpSpPr>
          <a:xfrm>
            <a:off x="6948264" y="1774887"/>
            <a:ext cx="1152128" cy="1300919"/>
            <a:chOff x="1259632" y="1419622"/>
            <a:chExt cx="1152128" cy="1300919"/>
          </a:xfrm>
        </p:grpSpPr>
        <p:sp>
          <p:nvSpPr>
            <p:cNvPr id="13" name="椭圆 12"/>
            <p:cNvSpPr/>
            <p:nvPr/>
          </p:nvSpPr>
          <p:spPr>
            <a:xfrm>
              <a:off x="1259632" y="1419622"/>
              <a:ext cx="1152128" cy="1152128"/>
            </a:xfrm>
            <a:prstGeom prst="ellipse">
              <a:avLst/>
            </a:prstGeom>
            <a:solidFill>
              <a:srgbClr val="67D9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2"/>
            <p:cNvSpPr/>
            <p:nvPr/>
          </p:nvSpPr>
          <p:spPr>
            <a:xfrm rot="1761192">
              <a:off x="1806317" y="1568413"/>
              <a:ext cx="576064" cy="1152128"/>
            </a:xfrm>
            <a:custGeom>
              <a:avLst/>
              <a:gdLst/>
              <a:ahLst/>
              <a:cxnLst/>
              <a:rect l="l" t="t" r="r" b="b"/>
              <a:pathLst>
                <a:path w="576064" h="1152128">
                  <a:moveTo>
                    <a:pt x="0" y="0"/>
                  </a:moveTo>
                  <a:cubicBezTo>
                    <a:pt x="318151" y="0"/>
                    <a:pt x="576064" y="257913"/>
                    <a:pt x="576064" y="576064"/>
                  </a:cubicBezTo>
                  <a:cubicBezTo>
                    <a:pt x="576064" y="894215"/>
                    <a:pt x="318151" y="1152128"/>
                    <a:pt x="0" y="1152128"/>
                  </a:cubicBezTo>
                  <a:close/>
                </a:path>
              </a:pathLst>
            </a:custGeom>
            <a:solidFill>
              <a:srgbClr val="EAEAEA">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TextBox 18"/>
          <p:cNvSpPr txBox="1"/>
          <p:nvPr/>
        </p:nvSpPr>
        <p:spPr>
          <a:xfrm>
            <a:off x="1367643" y="2418442"/>
            <a:ext cx="792089" cy="369332"/>
          </a:xfrm>
          <a:prstGeom prst="rect">
            <a:avLst/>
          </a:prstGeom>
          <a:noFill/>
        </p:spPr>
        <p:txBody>
          <a:bodyPr wrap="square" rtlCol="0">
            <a:spAutoFit/>
          </a:bodyPr>
          <a:lstStyle/>
          <a:p>
            <a:r>
              <a:rPr lang="en-US" altLang="zh-CN" dirty="0">
                <a:solidFill>
                  <a:schemeClr val="bg1"/>
                </a:solidFill>
              </a:rPr>
              <a:t>about</a:t>
            </a:r>
            <a:endParaRPr lang="zh-CN" altLang="en-US" dirty="0">
              <a:solidFill>
                <a:schemeClr val="bg1"/>
              </a:solidFill>
            </a:endParaRPr>
          </a:p>
        </p:txBody>
      </p:sp>
      <p:sp>
        <p:nvSpPr>
          <p:cNvPr id="20" name="TextBox 19"/>
          <p:cNvSpPr txBox="1"/>
          <p:nvPr/>
        </p:nvSpPr>
        <p:spPr>
          <a:xfrm>
            <a:off x="4227299" y="2418442"/>
            <a:ext cx="792089" cy="369332"/>
          </a:xfrm>
          <a:prstGeom prst="rect">
            <a:avLst/>
          </a:prstGeom>
          <a:noFill/>
        </p:spPr>
        <p:txBody>
          <a:bodyPr wrap="square" rtlCol="0">
            <a:spAutoFit/>
          </a:bodyPr>
          <a:lstStyle/>
          <a:p>
            <a:r>
              <a:rPr lang="en-US" altLang="zh-CN" dirty="0">
                <a:solidFill>
                  <a:schemeClr val="bg1"/>
                </a:solidFill>
              </a:rPr>
              <a:t>about</a:t>
            </a:r>
            <a:endParaRPr lang="zh-CN" altLang="en-US" dirty="0">
              <a:solidFill>
                <a:schemeClr val="bg1"/>
              </a:solidFill>
            </a:endParaRPr>
          </a:p>
        </p:txBody>
      </p:sp>
      <p:sp>
        <p:nvSpPr>
          <p:cNvPr id="22" name="TextBox 21"/>
          <p:cNvSpPr txBox="1"/>
          <p:nvPr/>
        </p:nvSpPr>
        <p:spPr>
          <a:xfrm>
            <a:off x="7128283" y="2418442"/>
            <a:ext cx="792089" cy="369332"/>
          </a:xfrm>
          <a:prstGeom prst="rect">
            <a:avLst/>
          </a:prstGeom>
          <a:noFill/>
        </p:spPr>
        <p:txBody>
          <a:bodyPr wrap="square" rtlCol="0">
            <a:spAutoFit/>
          </a:bodyPr>
          <a:lstStyle/>
          <a:p>
            <a:r>
              <a:rPr lang="en-US" altLang="zh-CN" dirty="0">
                <a:solidFill>
                  <a:schemeClr val="bg1"/>
                </a:solidFill>
              </a:rPr>
              <a:t>about</a:t>
            </a:r>
            <a:endParaRPr lang="zh-CN" altLang="en-US" dirty="0">
              <a:solidFill>
                <a:schemeClr val="bg1"/>
              </a:solidFill>
            </a:endParaRPr>
          </a:p>
        </p:txBody>
      </p:sp>
      <p:sp>
        <p:nvSpPr>
          <p:cNvPr id="18" name="TextBox 17"/>
          <p:cNvSpPr txBox="1"/>
          <p:nvPr/>
        </p:nvSpPr>
        <p:spPr>
          <a:xfrm>
            <a:off x="3269231" y="627534"/>
            <a:ext cx="2814937" cy="707886"/>
          </a:xfrm>
          <a:prstGeom prst="rect">
            <a:avLst/>
          </a:prstGeom>
          <a:noFill/>
        </p:spPr>
        <p:txBody>
          <a:bodyPr wrap="square" rtlCol="0">
            <a:spAutoFit/>
          </a:bodyPr>
          <a:lstStyle/>
          <a:p>
            <a:r>
              <a:rPr lang="en-US" altLang="zh-CN" sz="4000" dirty="0">
                <a:latin typeface="Lucida Handwriting" panose="03010101010101010101" pitchFamily="66" charset="0"/>
              </a:rPr>
              <a:t>CONTEXT</a:t>
            </a:r>
            <a:endParaRPr lang="zh-CN" altLang="en-US" sz="4000" dirty="0">
              <a:latin typeface="Lucida Handwriting" panose="03010101010101010101" pitchFamily="66" charset="0"/>
            </a:endParaRPr>
          </a:p>
        </p:txBody>
      </p:sp>
      <p:sp>
        <p:nvSpPr>
          <p:cNvPr id="24" name="TextBox 23"/>
          <p:cNvSpPr txBox="1"/>
          <p:nvPr/>
        </p:nvSpPr>
        <p:spPr>
          <a:xfrm>
            <a:off x="1043608" y="3291830"/>
            <a:ext cx="1512168" cy="369332"/>
          </a:xfrm>
          <a:prstGeom prst="rect">
            <a:avLst/>
          </a:prstGeom>
          <a:noFill/>
        </p:spPr>
        <p:txBody>
          <a:bodyPr wrap="square" rtlCol="0">
            <a:spAutoFit/>
          </a:bodyPr>
          <a:lstStyle/>
          <a:p>
            <a:r>
              <a:rPr lang="en-US" altLang="zh-CN" dirty="0">
                <a:solidFill>
                  <a:srgbClr val="F46970"/>
                </a:solidFill>
              </a:rPr>
              <a:t>Introduction </a:t>
            </a:r>
            <a:endParaRPr lang="zh-CN" altLang="en-US" dirty="0">
              <a:solidFill>
                <a:srgbClr val="F46970"/>
              </a:solidFill>
            </a:endParaRPr>
          </a:p>
        </p:txBody>
      </p:sp>
      <p:sp>
        <p:nvSpPr>
          <p:cNvPr id="25" name="TextBox 24"/>
          <p:cNvSpPr txBox="1"/>
          <p:nvPr/>
        </p:nvSpPr>
        <p:spPr>
          <a:xfrm>
            <a:off x="3430256" y="3278399"/>
            <a:ext cx="2571520" cy="646331"/>
          </a:xfrm>
          <a:prstGeom prst="rect">
            <a:avLst/>
          </a:prstGeom>
          <a:noFill/>
        </p:spPr>
        <p:txBody>
          <a:bodyPr wrap="square" rtlCol="0">
            <a:spAutoFit/>
          </a:bodyPr>
          <a:lstStyle/>
          <a:p>
            <a:pPr algn="ctr"/>
            <a:r>
              <a:rPr lang="en-US" altLang="zh-CN" dirty="0">
                <a:solidFill>
                  <a:srgbClr val="F3A847"/>
                </a:solidFill>
              </a:rPr>
              <a:t>Modulated Convolutional Networks</a:t>
            </a:r>
          </a:p>
        </p:txBody>
      </p:sp>
      <p:pic>
        <p:nvPicPr>
          <p:cNvPr id="28" name="图片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49546" y="1991804"/>
            <a:ext cx="507937" cy="507937"/>
          </a:xfrm>
          <a:prstGeom prst="rect">
            <a:avLst/>
          </a:prstGeom>
        </p:spPr>
      </p:pic>
      <p:sp>
        <p:nvSpPr>
          <p:cNvPr id="27" name="TextBox 26"/>
          <p:cNvSpPr txBox="1"/>
          <p:nvPr/>
        </p:nvSpPr>
        <p:spPr>
          <a:xfrm>
            <a:off x="6876256" y="3291830"/>
            <a:ext cx="1512168" cy="369332"/>
          </a:xfrm>
          <a:prstGeom prst="rect">
            <a:avLst/>
          </a:prstGeom>
          <a:noFill/>
        </p:spPr>
        <p:txBody>
          <a:bodyPr wrap="square" rtlCol="0">
            <a:spAutoFit/>
          </a:bodyPr>
          <a:lstStyle/>
          <a:p>
            <a:r>
              <a:rPr lang="en-US" altLang="zh-CN" dirty="0">
                <a:solidFill>
                  <a:srgbClr val="67D992"/>
                </a:solidFill>
              </a:rPr>
              <a:t>Experiments</a:t>
            </a:r>
            <a:endParaRPr lang="zh-CN" altLang="en-US" dirty="0">
              <a:solidFill>
                <a:srgbClr val="67D992"/>
              </a:solidFill>
            </a:endParaRP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9718" y="1974110"/>
            <a:ext cx="525632" cy="525632"/>
          </a:xfrm>
          <a:prstGeom prst="rect">
            <a:avLst/>
          </a:prstGeom>
        </p:spPr>
      </p:pic>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74804" y="1991805"/>
            <a:ext cx="507937" cy="507937"/>
          </a:xfrm>
          <a:prstGeom prst="rect">
            <a:avLst/>
          </a:prstGeom>
        </p:spPr>
      </p:pic>
    </p:spTree>
    <p:extLst>
      <p:ext uri="{BB962C8B-B14F-4D97-AF65-F5344CB8AC3E}">
        <p14:creationId xmlns:p14="http://schemas.microsoft.com/office/powerpoint/2010/main" val="3770505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7857" y="763607"/>
            <a:ext cx="2365951" cy="369332"/>
          </a:xfrm>
          <a:prstGeom prst="rect">
            <a:avLst/>
          </a:prstGeom>
          <a:solidFill>
            <a:schemeClr val="accent4">
              <a:lumMod val="20000"/>
              <a:lumOff val="80000"/>
            </a:schemeClr>
          </a:solidFill>
          <a:ln w="38100">
            <a:solidFill>
              <a:schemeClr val="tx1"/>
            </a:solidFill>
          </a:ln>
        </p:spPr>
        <p:txBody>
          <a:bodyPr wrap="square" rtlCol="0">
            <a:spAutoFit/>
          </a:bodyPr>
          <a:lstStyle/>
          <a:p>
            <a:r>
              <a:rPr lang="en-US" altLang="zh-CN" dirty="0">
                <a:solidFill>
                  <a:srgbClr val="002060"/>
                </a:solidFill>
                <a:latin typeface="微软雅黑" panose="020B0503020204020204" pitchFamily="34" charset="-122"/>
                <a:ea typeface="微软雅黑" panose="020B0503020204020204" pitchFamily="34" charset="-122"/>
              </a:rPr>
              <a:t>Bi-Real Net</a:t>
            </a:r>
          </a:p>
        </p:txBody>
      </p:sp>
      <p:sp>
        <p:nvSpPr>
          <p:cNvPr id="6" name="矩形 5"/>
          <p:cNvSpPr/>
          <p:nvPr/>
        </p:nvSpPr>
        <p:spPr>
          <a:xfrm>
            <a:off x="123499" y="4843509"/>
            <a:ext cx="8535759" cy="230832"/>
          </a:xfrm>
          <a:prstGeom prst="rect">
            <a:avLst/>
          </a:prstGeom>
        </p:spPr>
        <p:txBody>
          <a:bodyPr wrap="square">
            <a:spAutoFit/>
          </a:bodyPr>
          <a:lstStyle/>
          <a:p>
            <a:r>
              <a:rPr lang="en-US" altLang="zh-CN" sz="900" dirty="0">
                <a:latin typeface="微软雅黑" panose="020B0503020204020204" pitchFamily="34" charset="-122"/>
                <a:ea typeface="微软雅黑" panose="020B0503020204020204" pitchFamily="34" charset="-122"/>
              </a:rPr>
              <a:t>Liu, Z.;  et.al., Bi-real net: Enhancing the performance of 1-bit CNNs with improved representational capability and advanced training algorithm.</a:t>
            </a:r>
            <a:endParaRPr lang="zh-CN" altLang="en-US" sz="900" dirty="0">
              <a:latin typeface="微软雅黑" panose="020B0503020204020204" pitchFamily="34" charset="-122"/>
              <a:ea typeface="微软雅黑" panose="020B0503020204020204" pitchFamily="34" charset="-122"/>
            </a:endParaRPr>
          </a:p>
        </p:txBody>
      </p:sp>
      <p:sp>
        <p:nvSpPr>
          <p:cNvPr id="9" name="矩形 8"/>
          <p:cNvSpPr/>
          <p:nvPr/>
        </p:nvSpPr>
        <p:spPr>
          <a:xfrm>
            <a:off x="2555775" y="4459633"/>
            <a:ext cx="4464497" cy="276999"/>
          </a:xfrm>
          <a:prstGeom prst="rect">
            <a:avLst/>
          </a:prstGeom>
        </p:spPr>
        <p:txBody>
          <a:bodyPr wrap="square">
            <a:spAutoFit/>
          </a:bodyPr>
          <a:lstStyle/>
          <a:p>
            <a:r>
              <a:rPr lang="en-US" altLang="zh-CN" sz="1200" dirty="0">
                <a:latin typeface="微软雅黑" panose="020B0503020204020204" pitchFamily="34" charset="-122"/>
                <a:ea typeface="微软雅黑" panose="020B0503020204020204" pitchFamily="34" charset="-122"/>
              </a:rPr>
              <a:t>Approximation to the derivative of the sign function</a:t>
            </a:r>
          </a:p>
        </p:txBody>
      </p:sp>
      <p:pic>
        <p:nvPicPr>
          <p:cNvPr id="3" name="图片 2">
            <a:extLst>
              <a:ext uri="{FF2B5EF4-FFF2-40B4-BE49-F238E27FC236}">
                <a16:creationId xmlns="" xmlns:a16="http://schemas.microsoft.com/office/drawing/2014/main" id="{D9B1930E-443C-4B2D-827D-C58FB93C257B}"/>
              </a:ext>
            </a:extLst>
          </p:cNvPr>
          <p:cNvPicPr>
            <a:picLocks noChangeAspect="1"/>
          </p:cNvPicPr>
          <p:nvPr/>
        </p:nvPicPr>
        <p:blipFill>
          <a:blip r:embed="rId3"/>
          <a:stretch>
            <a:fillRect/>
          </a:stretch>
        </p:blipFill>
        <p:spPr>
          <a:xfrm>
            <a:off x="1896103" y="1294270"/>
            <a:ext cx="5351793" cy="3134913"/>
          </a:xfrm>
          <a:prstGeom prst="rect">
            <a:avLst/>
          </a:prstGeom>
        </p:spPr>
      </p:pic>
    </p:spTree>
    <p:extLst>
      <p:ext uri="{BB962C8B-B14F-4D97-AF65-F5344CB8AC3E}">
        <p14:creationId xmlns:p14="http://schemas.microsoft.com/office/powerpoint/2010/main" val="36529550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14089" y="897969"/>
            <a:ext cx="5171544" cy="369332"/>
          </a:xfrm>
          <a:prstGeom prst="rect">
            <a:avLst/>
          </a:prstGeom>
        </p:spPr>
        <p:txBody>
          <a:bodyPr wrap="none">
            <a:spAutoFit/>
          </a:bodyPr>
          <a:lstStyle/>
          <a:p>
            <a:r>
              <a:rPr lang="en-US" altLang="zh-CN" b="1" dirty="0">
                <a:latin typeface="微软雅黑" panose="020B0503020204020204" pitchFamily="34" charset="-122"/>
                <a:ea typeface="微软雅黑" panose="020B0503020204020204" pitchFamily="34" charset="-122"/>
              </a:rPr>
              <a:t>A</a:t>
            </a:r>
            <a:r>
              <a:rPr lang="zh-CN" altLang="en-US" b="1" dirty="0">
                <a:latin typeface="微软雅黑" panose="020B0503020204020204" pitchFamily="34" charset="-122"/>
                <a:ea typeface="微软雅黑" panose="020B0503020204020204" pitchFamily="34" charset="-122"/>
              </a:rPr>
              <a:t>ccuracy </a:t>
            </a:r>
            <a:r>
              <a:rPr lang="en-US" altLang="zh-CN" b="1" dirty="0">
                <a:latin typeface="微软雅黑" panose="020B0503020204020204" pitchFamily="34" charset="-122"/>
                <a:ea typeface="微软雅黑" panose="020B0503020204020204" pitchFamily="34" charset="-122"/>
              </a:rPr>
              <a:t>d</a:t>
            </a:r>
            <a:r>
              <a:rPr lang="zh-CN" altLang="en-US" b="1" dirty="0">
                <a:latin typeface="微软雅黑" panose="020B0503020204020204" pitchFamily="34" charset="-122"/>
                <a:ea typeface="微软雅黑" panose="020B0503020204020204" pitchFamily="34" charset="-122"/>
              </a:rPr>
              <a:t>egradation </a:t>
            </a:r>
            <a:r>
              <a:rPr lang="en-US" altLang="zh-CN" dirty="0">
                <a:latin typeface="微软雅黑" panose="020B0503020204020204" pitchFamily="34" charset="-122"/>
                <a:ea typeface="微软雅黑" panose="020B0503020204020204" pitchFamily="34" charset="-122"/>
              </a:rPr>
              <a:t>is </a:t>
            </a:r>
            <a:r>
              <a:rPr lang="en-US" altLang="zh-CN" i="1" dirty="0">
                <a:latin typeface="微软雅黑" panose="020B0503020204020204" pitchFamily="34" charset="-122"/>
                <a:ea typeface="微软雅黑" panose="020B0503020204020204" pitchFamily="34" charset="-122"/>
              </a:rPr>
              <a:t>large </a:t>
            </a:r>
            <a:r>
              <a:rPr lang="en-US" altLang="zh-CN" b="1" dirty="0">
                <a:latin typeface="微软雅黑" panose="020B0503020204020204" pitchFamily="34" charset="-122"/>
                <a:ea typeface="微软雅黑" panose="020B0503020204020204" pitchFamily="34" charset="-122"/>
              </a:rPr>
              <a:t>on ImageNet</a:t>
            </a:r>
            <a:endParaRPr lang="zh-CN" altLang="en-US"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t="1244"/>
          <a:stretch/>
        </p:blipFill>
        <p:spPr>
          <a:xfrm>
            <a:off x="1660436" y="1297236"/>
            <a:ext cx="5867175" cy="3021307"/>
          </a:xfrm>
          <a:prstGeom prst="rect">
            <a:avLst/>
          </a:prstGeom>
        </p:spPr>
      </p:pic>
      <p:sp>
        <p:nvSpPr>
          <p:cNvPr id="4" name="矩形 3"/>
          <p:cNvSpPr/>
          <p:nvPr/>
        </p:nvSpPr>
        <p:spPr>
          <a:xfrm>
            <a:off x="1660436" y="1735157"/>
            <a:ext cx="5867175" cy="2230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1660436" y="2518731"/>
            <a:ext cx="5867175" cy="8193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9096489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3813" y="822860"/>
            <a:ext cx="2184094" cy="1200329"/>
          </a:xfrm>
          <a:prstGeom prst="rect">
            <a:avLst/>
          </a:prstGeom>
        </p:spPr>
        <p:txBody>
          <a:bodyPr wrap="square">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mj-cs"/>
              </a:rPr>
              <a:t>G</a:t>
            </a:r>
            <a:r>
              <a:rPr lang="en-US" altLang="zh-CN" sz="2400" dirty="0">
                <a:latin typeface="微软雅黑" panose="020B0503020204020204" pitchFamily="34" charset="-122"/>
                <a:ea typeface="微软雅黑" panose="020B0503020204020204" pitchFamily="34" charset="-122"/>
                <a:cs typeface="+mj-cs"/>
              </a:rPr>
              <a:t>abor </a:t>
            </a:r>
            <a:r>
              <a:rPr lang="en-US" altLang="zh-CN" sz="2400" dirty="0">
                <a:solidFill>
                  <a:schemeClr val="accent1"/>
                </a:solidFill>
                <a:latin typeface="微软雅黑" panose="020B0503020204020204" pitchFamily="34" charset="-122"/>
                <a:ea typeface="微软雅黑" panose="020B0503020204020204" pitchFamily="34" charset="-122"/>
                <a:cs typeface="+mj-cs"/>
              </a:rPr>
              <a:t>C</a:t>
            </a:r>
            <a:r>
              <a:rPr lang="en-US" altLang="zh-CN" sz="2400" dirty="0">
                <a:latin typeface="微软雅黑" panose="020B0503020204020204" pitchFamily="34" charset="-122"/>
                <a:ea typeface="微软雅黑" panose="020B0503020204020204" pitchFamily="34" charset="-122"/>
                <a:cs typeface="+mj-cs"/>
              </a:rPr>
              <a:t>onvolution </a:t>
            </a:r>
            <a:r>
              <a:rPr lang="en-US" altLang="zh-CN" sz="2400" dirty="0">
                <a:solidFill>
                  <a:schemeClr val="accent1"/>
                </a:solidFill>
                <a:latin typeface="微软雅黑" panose="020B0503020204020204" pitchFamily="34" charset="-122"/>
                <a:ea typeface="微软雅黑" panose="020B0503020204020204" pitchFamily="34" charset="-122"/>
                <a:cs typeface="+mj-cs"/>
              </a:rPr>
              <a:t>N</a:t>
            </a:r>
            <a:r>
              <a:rPr lang="en-US" altLang="zh-CN" sz="2400" dirty="0">
                <a:latin typeface="微软雅黑" panose="020B0503020204020204" pitchFamily="34" charset="-122"/>
                <a:ea typeface="微软雅黑" panose="020B0503020204020204" pitchFamily="34" charset="-122"/>
                <a:cs typeface="+mj-cs"/>
              </a:rPr>
              <a:t>etworks</a:t>
            </a:r>
          </a:p>
        </p:txBody>
      </p:sp>
      <p:sp>
        <p:nvSpPr>
          <p:cNvPr id="13" name="矩形 12"/>
          <p:cNvSpPr/>
          <p:nvPr/>
        </p:nvSpPr>
        <p:spPr>
          <a:xfrm>
            <a:off x="150223" y="4845560"/>
            <a:ext cx="6634982" cy="230832"/>
          </a:xfrm>
          <a:prstGeom prst="rect">
            <a:avLst/>
          </a:prstGeom>
        </p:spPr>
        <p:txBody>
          <a:bodyPr wrap="square">
            <a:spAutoFit/>
          </a:bodyPr>
          <a:lstStyle/>
          <a:p>
            <a:r>
              <a:rPr lang="en-US" altLang="zh-CN" sz="900" dirty="0">
                <a:solidFill>
                  <a:srgbClr val="222222"/>
                </a:solidFill>
                <a:latin typeface="微软雅黑" panose="020B0503020204020204" pitchFamily="34" charset="-122"/>
                <a:ea typeface="微软雅黑" panose="020B0503020204020204" pitchFamily="34" charset="-122"/>
              </a:rPr>
              <a:t>Luan, </a:t>
            </a:r>
            <a:r>
              <a:rPr lang="en-US" altLang="zh-CN" sz="900" dirty="0" err="1">
                <a:solidFill>
                  <a:srgbClr val="222222"/>
                </a:solidFill>
                <a:latin typeface="微软雅黑" panose="020B0503020204020204" pitchFamily="34" charset="-122"/>
                <a:ea typeface="微软雅黑" panose="020B0503020204020204" pitchFamily="34" charset="-122"/>
              </a:rPr>
              <a:t>Shangzhen</a:t>
            </a:r>
            <a:r>
              <a:rPr lang="en-US" altLang="zh-CN" sz="900" dirty="0">
                <a:solidFill>
                  <a:srgbClr val="222222"/>
                </a:solidFill>
                <a:latin typeface="微软雅黑" panose="020B0503020204020204" pitchFamily="34" charset="-122"/>
                <a:ea typeface="微软雅黑" panose="020B0503020204020204" pitchFamily="34" charset="-122"/>
              </a:rPr>
              <a:t>, et al. "Gabor convolutional networks." </a:t>
            </a:r>
            <a:r>
              <a:rPr lang="en-US" altLang="zh-CN" sz="900" i="1" dirty="0">
                <a:solidFill>
                  <a:srgbClr val="222222"/>
                </a:solidFill>
                <a:latin typeface="微软雅黑" panose="020B0503020204020204" pitchFamily="34" charset="-122"/>
                <a:ea typeface="微软雅黑" panose="020B0503020204020204" pitchFamily="34" charset="-122"/>
              </a:rPr>
              <a:t>IEEE Transactions on Image Processing</a:t>
            </a:r>
            <a:r>
              <a:rPr lang="en-US" altLang="zh-CN" sz="900" dirty="0">
                <a:solidFill>
                  <a:srgbClr val="222222"/>
                </a:solidFill>
                <a:latin typeface="微软雅黑" panose="020B0503020204020204" pitchFamily="34" charset="-122"/>
                <a:ea typeface="微软雅黑" panose="020B0503020204020204" pitchFamily="34" charset="-122"/>
              </a:rPr>
              <a:t> (2018).</a:t>
            </a:r>
            <a:endParaRPr lang="zh-CN" altLang="en-US" sz="900" dirty="0">
              <a:latin typeface="微软雅黑" panose="020B0503020204020204" pitchFamily="34" charset="-122"/>
              <a:ea typeface="微软雅黑" panose="020B0503020204020204" pitchFamily="34" charset="-122"/>
            </a:endParaRPr>
          </a:p>
        </p:txBody>
      </p:sp>
      <p:grpSp>
        <p:nvGrpSpPr>
          <p:cNvPr id="14" name="组合 13"/>
          <p:cNvGrpSpPr/>
          <p:nvPr/>
        </p:nvGrpSpPr>
        <p:grpSpPr>
          <a:xfrm>
            <a:off x="2800477" y="3131342"/>
            <a:ext cx="1249640" cy="76042"/>
            <a:chOff x="1465654" y="3806288"/>
            <a:chExt cx="1666186" cy="101389"/>
          </a:xfrm>
        </p:grpSpPr>
        <p:cxnSp>
          <p:nvCxnSpPr>
            <p:cNvPr id="15" name="直接连接符 14"/>
            <p:cNvCxnSpPr/>
            <p:nvPr/>
          </p:nvCxnSpPr>
          <p:spPr>
            <a:xfrm flipV="1">
              <a:off x="1538167" y="3855556"/>
              <a:ext cx="1593673" cy="2852"/>
            </a:xfrm>
            <a:prstGeom prst="line">
              <a:avLst/>
            </a:prstGeom>
            <a:ln w="19050">
              <a:solidFill>
                <a:srgbClr val="F46970"/>
              </a:soli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1465654" y="3806288"/>
              <a:ext cx="101389" cy="101389"/>
            </a:xfrm>
            <a:prstGeom prst="ellipse">
              <a:avLst/>
            </a:prstGeom>
            <a:solidFill>
              <a:srgbClr val="F46970"/>
            </a:solidFill>
            <a:ln>
              <a:solidFill>
                <a:srgbClr val="F469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椭圆 16"/>
            <p:cNvSpPr/>
            <p:nvPr/>
          </p:nvSpPr>
          <p:spPr>
            <a:xfrm>
              <a:off x="3030451" y="3806288"/>
              <a:ext cx="101389" cy="101389"/>
            </a:xfrm>
            <a:prstGeom prst="ellipse">
              <a:avLst/>
            </a:prstGeom>
            <a:solidFill>
              <a:srgbClr val="F46970"/>
            </a:solidFill>
            <a:ln>
              <a:solidFill>
                <a:srgbClr val="F469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8" name="组合 17"/>
          <p:cNvGrpSpPr/>
          <p:nvPr/>
        </p:nvGrpSpPr>
        <p:grpSpPr>
          <a:xfrm>
            <a:off x="4864680" y="3163312"/>
            <a:ext cx="1249640" cy="76042"/>
            <a:chOff x="1465654" y="3806288"/>
            <a:chExt cx="1666186" cy="101389"/>
          </a:xfrm>
        </p:grpSpPr>
        <p:cxnSp>
          <p:nvCxnSpPr>
            <p:cNvPr id="19" name="直接连接符 18"/>
            <p:cNvCxnSpPr/>
            <p:nvPr/>
          </p:nvCxnSpPr>
          <p:spPr>
            <a:xfrm flipV="1">
              <a:off x="1538167" y="3855556"/>
              <a:ext cx="1593673" cy="2852"/>
            </a:xfrm>
            <a:prstGeom prst="line">
              <a:avLst/>
            </a:prstGeom>
            <a:ln w="19050">
              <a:solidFill>
                <a:srgbClr val="F46970"/>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1465654" y="3806288"/>
              <a:ext cx="101389" cy="101389"/>
            </a:xfrm>
            <a:prstGeom prst="ellipse">
              <a:avLst/>
            </a:prstGeom>
            <a:solidFill>
              <a:srgbClr val="F46970"/>
            </a:solidFill>
            <a:ln>
              <a:solidFill>
                <a:srgbClr val="F469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椭圆 20"/>
            <p:cNvSpPr/>
            <p:nvPr/>
          </p:nvSpPr>
          <p:spPr>
            <a:xfrm>
              <a:off x="3030451" y="3806288"/>
              <a:ext cx="101389" cy="101389"/>
            </a:xfrm>
            <a:prstGeom prst="ellipse">
              <a:avLst/>
            </a:prstGeom>
            <a:solidFill>
              <a:srgbClr val="F46970"/>
            </a:solidFill>
            <a:ln>
              <a:solidFill>
                <a:srgbClr val="F469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2" name="组合 21"/>
          <p:cNvGrpSpPr/>
          <p:nvPr/>
        </p:nvGrpSpPr>
        <p:grpSpPr>
          <a:xfrm>
            <a:off x="6796921" y="3163312"/>
            <a:ext cx="1249640" cy="76042"/>
            <a:chOff x="1465654" y="3806288"/>
            <a:chExt cx="1666186" cy="101389"/>
          </a:xfrm>
        </p:grpSpPr>
        <p:cxnSp>
          <p:nvCxnSpPr>
            <p:cNvPr id="23" name="直接连接符 22"/>
            <p:cNvCxnSpPr/>
            <p:nvPr/>
          </p:nvCxnSpPr>
          <p:spPr>
            <a:xfrm flipV="1">
              <a:off x="1538167" y="3855556"/>
              <a:ext cx="1593673" cy="2852"/>
            </a:xfrm>
            <a:prstGeom prst="line">
              <a:avLst/>
            </a:prstGeom>
            <a:ln w="19050">
              <a:solidFill>
                <a:srgbClr val="F46970"/>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1465654" y="3806288"/>
              <a:ext cx="101389" cy="101389"/>
            </a:xfrm>
            <a:prstGeom prst="ellipse">
              <a:avLst/>
            </a:prstGeom>
            <a:solidFill>
              <a:srgbClr val="F46970"/>
            </a:solidFill>
            <a:ln>
              <a:solidFill>
                <a:srgbClr val="F469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椭圆 24"/>
            <p:cNvSpPr/>
            <p:nvPr/>
          </p:nvSpPr>
          <p:spPr>
            <a:xfrm>
              <a:off x="3030451" y="3806288"/>
              <a:ext cx="101389" cy="101389"/>
            </a:xfrm>
            <a:prstGeom prst="ellipse">
              <a:avLst/>
            </a:prstGeom>
            <a:solidFill>
              <a:srgbClr val="F46970"/>
            </a:solidFill>
            <a:ln>
              <a:solidFill>
                <a:srgbClr val="F469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6" name="TextBox 26"/>
          <p:cNvSpPr txBox="1"/>
          <p:nvPr/>
        </p:nvSpPr>
        <p:spPr>
          <a:xfrm>
            <a:off x="2441912" y="3305631"/>
            <a:ext cx="1944216" cy="715581"/>
          </a:xfrm>
          <a:prstGeom prst="rect">
            <a:avLst/>
          </a:prstGeom>
          <a:noFill/>
        </p:spPr>
        <p:txBody>
          <a:bodyPr wrap="square" rtlCol="0">
            <a:spAutoFit/>
          </a:bodyPr>
          <a:lstStyle/>
          <a:p>
            <a:pPr algn="ctr"/>
            <a:r>
              <a:rPr lang="en-US" altLang="zh-CN" sz="1350" b="1" dirty="0">
                <a:solidFill>
                  <a:srgbClr val="F46970"/>
                </a:solidFill>
                <a:latin typeface="微软雅黑" pitchFamily="34" charset="-122"/>
                <a:ea typeface="微软雅黑" pitchFamily="34" charset="-122"/>
              </a:rPr>
              <a:t>Visualization of the first Convolution layer in Alexnet</a:t>
            </a:r>
            <a:endParaRPr lang="zh-CN" altLang="en-US" sz="1350" b="1" dirty="0">
              <a:solidFill>
                <a:srgbClr val="F46970"/>
              </a:solidFill>
              <a:latin typeface="微软雅黑" pitchFamily="34" charset="-122"/>
              <a:ea typeface="微软雅黑" pitchFamily="34" charset="-122"/>
            </a:endParaRPr>
          </a:p>
        </p:txBody>
      </p:sp>
      <p:sp>
        <p:nvSpPr>
          <p:cNvPr id="27" name="TextBox 28"/>
          <p:cNvSpPr txBox="1"/>
          <p:nvPr/>
        </p:nvSpPr>
        <p:spPr>
          <a:xfrm>
            <a:off x="4836251" y="3401372"/>
            <a:ext cx="1278069" cy="507831"/>
          </a:xfrm>
          <a:prstGeom prst="rect">
            <a:avLst/>
          </a:prstGeom>
          <a:noFill/>
        </p:spPr>
        <p:txBody>
          <a:bodyPr wrap="square" rtlCol="0">
            <a:spAutoFit/>
          </a:bodyPr>
          <a:lstStyle/>
          <a:p>
            <a:pPr algn="ctr"/>
            <a:r>
              <a:rPr lang="en-US" altLang="zh-CN" sz="1350" b="1" dirty="0">
                <a:solidFill>
                  <a:srgbClr val="F46970"/>
                </a:solidFill>
                <a:latin typeface="微软雅黑" pitchFamily="34" charset="-122"/>
                <a:ea typeface="微软雅黑" pitchFamily="34" charset="-122"/>
              </a:rPr>
              <a:t>2D Gabor Filter Bank</a:t>
            </a:r>
            <a:endParaRPr lang="zh-CN" altLang="en-US" sz="1350" b="1" dirty="0">
              <a:solidFill>
                <a:srgbClr val="F46970"/>
              </a:solidFill>
              <a:latin typeface="微软雅黑" pitchFamily="34" charset="-122"/>
              <a:ea typeface="微软雅黑" pitchFamily="34" charset="-122"/>
            </a:endParaRPr>
          </a:p>
        </p:txBody>
      </p:sp>
      <p:sp>
        <p:nvSpPr>
          <p:cNvPr id="28" name="TextBox 30"/>
          <p:cNvSpPr txBox="1"/>
          <p:nvPr/>
        </p:nvSpPr>
        <p:spPr>
          <a:xfrm>
            <a:off x="6812587" y="3401372"/>
            <a:ext cx="1353962" cy="507831"/>
          </a:xfrm>
          <a:prstGeom prst="rect">
            <a:avLst/>
          </a:prstGeom>
          <a:noFill/>
        </p:spPr>
        <p:txBody>
          <a:bodyPr wrap="square" rtlCol="0">
            <a:spAutoFit/>
          </a:bodyPr>
          <a:lstStyle/>
          <a:p>
            <a:r>
              <a:rPr lang="en-US" altLang="zh-CN" sz="1350" b="1" dirty="0">
                <a:solidFill>
                  <a:srgbClr val="F46970"/>
                </a:solidFill>
                <a:latin typeface="微软雅黑" pitchFamily="34" charset="-122"/>
                <a:ea typeface="微软雅黑" pitchFamily="34" charset="-122"/>
              </a:rPr>
              <a:t> How about Gabor+CNN</a:t>
            </a:r>
            <a:r>
              <a:rPr lang="zh-CN" altLang="en-US" sz="1350" b="1" dirty="0">
                <a:solidFill>
                  <a:srgbClr val="F46970"/>
                </a:solidFill>
                <a:latin typeface="微软雅黑" pitchFamily="34" charset="-122"/>
                <a:ea typeface="微软雅黑" pitchFamily="34" charset="-122"/>
              </a:rPr>
              <a:t>？</a:t>
            </a:r>
          </a:p>
        </p:txBody>
      </p:sp>
      <p:pic>
        <p:nvPicPr>
          <p:cNvPr id="29" name="图片 28"/>
          <p:cNvPicPr>
            <a:picLocks noChangeAspect="1"/>
          </p:cNvPicPr>
          <p:nvPr/>
        </p:nvPicPr>
        <p:blipFill rotWithShape="1">
          <a:blip r:embed="rId3"/>
          <a:srcRect l="13562" t="1264" r="17827" b="-1264"/>
          <a:stretch/>
        </p:blipFill>
        <p:spPr>
          <a:xfrm>
            <a:off x="2387906" y="1835197"/>
            <a:ext cx="2106234" cy="1223438"/>
          </a:xfrm>
          <a:prstGeom prst="rect">
            <a:avLst/>
          </a:prstGeom>
        </p:spPr>
      </p:pic>
      <p:pic>
        <p:nvPicPr>
          <p:cNvPr id="30" name="图片 29"/>
          <p:cNvPicPr>
            <a:picLocks noChangeAspect="1"/>
          </p:cNvPicPr>
          <p:nvPr/>
        </p:nvPicPr>
        <p:blipFill rotWithShape="1">
          <a:blip r:embed="rId4"/>
          <a:srcRect r="48673"/>
          <a:stretch/>
        </p:blipFill>
        <p:spPr>
          <a:xfrm>
            <a:off x="4974135" y="1803332"/>
            <a:ext cx="1044149" cy="1229555"/>
          </a:xfrm>
          <a:prstGeom prst="rect">
            <a:avLst/>
          </a:prstGeom>
        </p:spPr>
      </p:pic>
      <p:pic>
        <p:nvPicPr>
          <p:cNvPr id="31" name="图片 30"/>
          <p:cNvPicPr>
            <a:picLocks noChangeAspect="1"/>
          </p:cNvPicPr>
          <p:nvPr/>
        </p:nvPicPr>
        <p:blipFill>
          <a:blip r:embed="rId5"/>
          <a:stretch>
            <a:fillRect/>
          </a:stretch>
        </p:blipFill>
        <p:spPr>
          <a:xfrm>
            <a:off x="6686438" y="1844027"/>
            <a:ext cx="1464444" cy="1217321"/>
          </a:xfrm>
          <a:prstGeom prst="rect">
            <a:avLst/>
          </a:prstGeom>
        </p:spPr>
      </p:pic>
    </p:spTree>
    <p:extLst>
      <p:ext uri="{BB962C8B-B14F-4D97-AF65-F5344CB8AC3E}">
        <p14:creationId xmlns:p14="http://schemas.microsoft.com/office/powerpoint/2010/main" val="29795184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0"/>
          <p:cNvSpPr txBox="1"/>
          <p:nvPr/>
        </p:nvSpPr>
        <p:spPr>
          <a:xfrm>
            <a:off x="2942367" y="1793333"/>
            <a:ext cx="3996445" cy="276999"/>
          </a:xfrm>
          <a:prstGeom prst="rect">
            <a:avLst/>
          </a:prstGeom>
          <a:noFill/>
        </p:spPr>
        <p:txBody>
          <a:bodyPr wrap="square" rtlCol="0">
            <a:spAutoFit/>
          </a:bodyPr>
          <a:lstStyle/>
          <a:p>
            <a:r>
              <a:rPr lang="en-US" altLang="zh-CN" sz="1200" b="1" dirty="0">
                <a:solidFill>
                  <a:srgbClr val="054487"/>
                </a:solidFill>
                <a:latin typeface="微软雅黑" pitchFamily="34" charset="-122"/>
                <a:ea typeface="微软雅黑" pitchFamily="34" charset="-122"/>
              </a:rPr>
              <a:t>Convolutional Gabor orientation Filters (</a:t>
            </a:r>
            <a:r>
              <a:rPr lang="en-US" altLang="zh-CN" sz="1200" b="1" dirty="0" err="1">
                <a:solidFill>
                  <a:srgbClr val="054487"/>
                </a:solidFill>
                <a:latin typeface="微软雅黑" pitchFamily="34" charset="-122"/>
                <a:ea typeface="微软雅黑" pitchFamily="34" charset="-122"/>
              </a:rPr>
              <a:t>GoFs</a:t>
            </a:r>
            <a:r>
              <a:rPr lang="en-US" altLang="zh-CN" sz="1200" b="1" dirty="0">
                <a:solidFill>
                  <a:srgbClr val="054487"/>
                </a:solidFill>
                <a:latin typeface="微软雅黑" pitchFamily="34" charset="-122"/>
                <a:ea typeface="微软雅黑" pitchFamily="34" charset="-122"/>
              </a:rPr>
              <a:t>)</a:t>
            </a:r>
            <a:endParaRPr lang="zh-CN" altLang="en-US" sz="1200" b="1" dirty="0">
              <a:solidFill>
                <a:srgbClr val="054487"/>
              </a:solidFill>
              <a:latin typeface="微软雅黑" pitchFamily="34" charset="-122"/>
              <a:ea typeface="微软雅黑" pitchFamily="34" charset="-122"/>
            </a:endParaRPr>
          </a:p>
        </p:txBody>
      </p:sp>
      <p:sp>
        <p:nvSpPr>
          <p:cNvPr id="4" name="TextBox 24"/>
          <p:cNvSpPr txBox="1"/>
          <p:nvPr/>
        </p:nvSpPr>
        <p:spPr>
          <a:xfrm>
            <a:off x="2942367" y="3359507"/>
            <a:ext cx="1566175" cy="276999"/>
          </a:xfrm>
          <a:prstGeom prst="rect">
            <a:avLst/>
          </a:prstGeom>
          <a:noFill/>
        </p:spPr>
        <p:txBody>
          <a:bodyPr wrap="square" rtlCol="0">
            <a:spAutoFit/>
          </a:bodyPr>
          <a:lstStyle/>
          <a:p>
            <a:r>
              <a:rPr lang="en-US" altLang="zh-CN" sz="1200" b="1" dirty="0">
                <a:solidFill>
                  <a:srgbClr val="054487"/>
                </a:solidFill>
                <a:latin typeface="微软雅黑" pitchFamily="34" charset="-122"/>
                <a:ea typeface="微软雅黑" pitchFamily="34" charset="-122"/>
              </a:rPr>
              <a:t>GCN convolution</a:t>
            </a:r>
            <a:endParaRPr lang="zh-CN" altLang="en-US" sz="1200" b="1" dirty="0">
              <a:solidFill>
                <a:srgbClr val="054487"/>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3610130" y="2063363"/>
            <a:ext cx="2395594" cy="1165903"/>
          </a:xfrm>
          <a:prstGeom prst="rect">
            <a:avLst/>
          </a:prstGeom>
        </p:spPr>
      </p:pic>
      <p:pic>
        <p:nvPicPr>
          <p:cNvPr id="6" name="图片 5"/>
          <p:cNvPicPr>
            <a:picLocks noChangeAspect="1"/>
          </p:cNvPicPr>
          <p:nvPr/>
        </p:nvPicPr>
        <p:blipFill>
          <a:blip r:embed="rId4"/>
          <a:stretch>
            <a:fillRect/>
          </a:stretch>
        </p:blipFill>
        <p:spPr>
          <a:xfrm>
            <a:off x="3590440" y="3629536"/>
            <a:ext cx="2417666" cy="961241"/>
          </a:xfrm>
          <a:prstGeom prst="rect">
            <a:avLst/>
          </a:prstGeom>
        </p:spPr>
      </p:pic>
      <p:pic>
        <p:nvPicPr>
          <p:cNvPr id="7" name="图片 6"/>
          <p:cNvPicPr>
            <a:picLocks noChangeAspect="1"/>
          </p:cNvPicPr>
          <p:nvPr/>
        </p:nvPicPr>
        <p:blipFill>
          <a:blip r:embed="rId5"/>
          <a:stretch>
            <a:fillRect/>
          </a:stretch>
        </p:blipFill>
        <p:spPr>
          <a:xfrm>
            <a:off x="6755516" y="2171374"/>
            <a:ext cx="1371428" cy="393704"/>
          </a:xfrm>
          <a:prstGeom prst="rect">
            <a:avLst/>
          </a:prstGeom>
        </p:spPr>
      </p:pic>
      <p:pic>
        <p:nvPicPr>
          <p:cNvPr id="8" name="图片 7"/>
          <p:cNvPicPr>
            <a:picLocks noChangeAspect="1"/>
          </p:cNvPicPr>
          <p:nvPr/>
        </p:nvPicPr>
        <p:blipFill>
          <a:blip r:embed="rId6"/>
          <a:stretch>
            <a:fillRect/>
          </a:stretch>
        </p:blipFill>
        <p:spPr>
          <a:xfrm>
            <a:off x="6755516" y="2642613"/>
            <a:ext cx="1371428" cy="392858"/>
          </a:xfrm>
          <a:prstGeom prst="rect">
            <a:avLst/>
          </a:prstGeom>
        </p:spPr>
      </p:pic>
      <p:cxnSp>
        <p:nvCxnSpPr>
          <p:cNvPr id="9" name="直接箭头连接符 8"/>
          <p:cNvCxnSpPr/>
          <p:nvPr/>
        </p:nvCxnSpPr>
        <p:spPr>
          <a:xfrm>
            <a:off x="6074716" y="2565079"/>
            <a:ext cx="540060"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6074717" y="4115591"/>
            <a:ext cx="540060"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7"/>
          <a:stretch>
            <a:fillRect/>
          </a:stretch>
        </p:blipFill>
        <p:spPr>
          <a:xfrm>
            <a:off x="6726423" y="3629537"/>
            <a:ext cx="1392857" cy="414286"/>
          </a:xfrm>
          <a:prstGeom prst="rect">
            <a:avLst/>
          </a:prstGeom>
        </p:spPr>
      </p:pic>
      <p:pic>
        <p:nvPicPr>
          <p:cNvPr id="12" name="图片 11"/>
          <p:cNvPicPr>
            <a:picLocks noChangeAspect="1"/>
          </p:cNvPicPr>
          <p:nvPr/>
        </p:nvPicPr>
        <p:blipFill>
          <a:blip r:embed="rId8"/>
          <a:stretch>
            <a:fillRect/>
          </a:stretch>
        </p:blipFill>
        <p:spPr>
          <a:xfrm>
            <a:off x="6726423" y="4130217"/>
            <a:ext cx="1400522" cy="471428"/>
          </a:xfrm>
          <a:prstGeom prst="rect">
            <a:avLst/>
          </a:prstGeom>
        </p:spPr>
      </p:pic>
      <p:sp>
        <p:nvSpPr>
          <p:cNvPr id="13" name="矩形 12"/>
          <p:cNvSpPr/>
          <p:nvPr/>
        </p:nvSpPr>
        <p:spPr>
          <a:xfrm>
            <a:off x="150223" y="4845560"/>
            <a:ext cx="6634982" cy="230832"/>
          </a:xfrm>
          <a:prstGeom prst="rect">
            <a:avLst/>
          </a:prstGeom>
        </p:spPr>
        <p:txBody>
          <a:bodyPr wrap="square">
            <a:spAutoFit/>
          </a:bodyPr>
          <a:lstStyle/>
          <a:p>
            <a:r>
              <a:rPr lang="en-US" altLang="zh-CN" sz="900" dirty="0">
                <a:solidFill>
                  <a:srgbClr val="222222"/>
                </a:solidFill>
                <a:latin typeface="微软雅黑" panose="020B0503020204020204" pitchFamily="34" charset="-122"/>
                <a:ea typeface="微软雅黑" panose="020B0503020204020204" pitchFamily="34" charset="-122"/>
              </a:rPr>
              <a:t>Luan, </a:t>
            </a:r>
            <a:r>
              <a:rPr lang="en-US" altLang="zh-CN" sz="900" dirty="0" err="1">
                <a:solidFill>
                  <a:srgbClr val="222222"/>
                </a:solidFill>
                <a:latin typeface="微软雅黑" panose="020B0503020204020204" pitchFamily="34" charset="-122"/>
                <a:ea typeface="微软雅黑" panose="020B0503020204020204" pitchFamily="34" charset="-122"/>
              </a:rPr>
              <a:t>Shangzhen</a:t>
            </a:r>
            <a:r>
              <a:rPr lang="en-US" altLang="zh-CN" sz="900" dirty="0">
                <a:solidFill>
                  <a:srgbClr val="222222"/>
                </a:solidFill>
                <a:latin typeface="微软雅黑" panose="020B0503020204020204" pitchFamily="34" charset="-122"/>
                <a:ea typeface="微软雅黑" panose="020B0503020204020204" pitchFamily="34" charset="-122"/>
              </a:rPr>
              <a:t>, et al. "Gabor convolutional networks." </a:t>
            </a:r>
            <a:r>
              <a:rPr lang="en-US" altLang="zh-CN" sz="900" i="1" dirty="0">
                <a:solidFill>
                  <a:srgbClr val="222222"/>
                </a:solidFill>
                <a:latin typeface="微软雅黑" panose="020B0503020204020204" pitchFamily="34" charset="-122"/>
                <a:ea typeface="微软雅黑" panose="020B0503020204020204" pitchFamily="34" charset="-122"/>
              </a:rPr>
              <a:t>IEEE Transactions on Image Processing</a:t>
            </a:r>
            <a:r>
              <a:rPr lang="en-US" altLang="zh-CN" sz="900" dirty="0">
                <a:solidFill>
                  <a:srgbClr val="222222"/>
                </a:solidFill>
                <a:latin typeface="微软雅黑" panose="020B0503020204020204" pitchFamily="34" charset="-122"/>
                <a:ea typeface="微软雅黑" panose="020B0503020204020204" pitchFamily="34" charset="-122"/>
              </a:rPr>
              <a:t> (2018).</a:t>
            </a:r>
            <a:endParaRPr lang="zh-CN" altLang="en-US" sz="900" dirty="0">
              <a:latin typeface="微软雅黑" panose="020B0503020204020204" pitchFamily="34" charset="-122"/>
              <a:ea typeface="微软雅黑" panose="020B0503020204020204" pitchFamily="34" charset="-122"/>
            </a:endParaRPr>
          </a:p>
        </p:txBody>
      </p:sp>
      <p:sp>
        <p:nvSpPr>
          <p:cNvPr id="14" name="矩形 13"/>
          <p:cNvSpPr/>
          <p:nvPr/>
        </p:nvSpPr>
        <p:spPr>
          <a:xfrm>
            <a:off x="203813" y="822860"/>
            <a:ext cx="2184094" cy="1200329"/>
          </a:xfrm>
          <a:prstGeom prst="rect">
            <a:avLst/>
          </a:prstGeom>
        </p:spPr>
        <p:txBody>
          <a:bodyPr wrap="square">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mj-cs"/>
              </a:rPr>
              <a:t>G</a:t>
            </a:r>
            <a:r>
              <a:rPr lang="en-US" altLang="zh-CN" sz="2400" dirty="0">
                <a:latin typeface="微软雅黑" panose="020B0503020204020204" pitchFamily="34" charset="-122"/>
                <a:ea typeface="微软雅黑" panose="020B0503020204020204" pitchFamily="34" charset="-122"/>
                <a:cs typeface="+mj-cs"/>
              </a:rPr>
              <a:t>abor </a:t>
            </a:r>
            <a:r>
              <a:rPr lang="en-US" altLang="zh-CN" sz="2400" dirty="0">
                <a:solidFill>
                  <a:schemeClr val="accent1"/>
                </a:solidFill>
                <a:latin typeface="微软雅黑" panose="020B0503020204020204" pitchFamily="34" charset="-122"/>
                <a:ea typeface="微软雅黑" panose="020B0503020204020204" pitchFamily="34" charset="-122"/>
                <a:cs typeface="+mj-cs"/>
              </a:rPr>
              <a:t>C</a:t>
            </a:r>
            <a:r>
              <a:rPr lang="en-US" altLang="zh-CN" sz="2400" dirty="0">
                <a:latin typeface="微软雅黑" panose="020B0503020204020204" pitchFamily="34" charset="-122"/>
                <a:ea typeface="微软雅黑" panose="020B0503020204020204" pitchFamily="34" charset="-122"/>
                <a:cs typeface="+mj-cs"/>
              </a:rPr>
              <a:t>onvolution </a:t>
            </a:r>
            <a:r>
              <a:rPr lang="en-US" altLang="zh-CN" sz="2400" dirty="0">
                <a:solidFill>
                  <a:schemeClr val="accent1"/>
                </a:solidFill>
                <a:latin typeface="微软雅黑" panose="020B0503020204020204" pitchFamily="34" charset="-122"/>
                <a:ea typeface="微软雅黑" panose="020B0503020204020204" pitchFamily="34" charset="-122"/>
                <a:cs typeface="+mj-cs"/>
              </a:rPr>
              <a:t>N</a:t>
            </a:r>
            <a:r>
              <a:rPr lang="en-US" altLang="zh-CN" sz="2400" dirty="0">
                <a:latin typeface="微软雅黑" panose="020B0503020204020204" pitchFamily="34" charset="-122"/>
                <a:ea typeface="微软雅黑" panose="020B0503020204020204" pitchFamily="34" charset="-122"/>
                <a:cs typeface="+mj-cs"/>
              </a:rPr>
              <a:t>etworks</a:t>
            </a:r>
          </a:p>
        </p:txBody>
      </p:sp>
    </p:spTree>
    <p:extLst>
      <p:ext uri="{BB962C8B-B14F-4D97-AF65-F5344CB8AC3E}">
        <p14:creationId xmlns:p14="http://schemas.microsoft.com/office/powerpoint/2010/main" val="34775775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50223" y="4845560"/>
            <a:ext cx="6634982" cy="230832"/>
          </a:xfrm>
          <a:prstGeom prst="rect">
            <a:avLst/>
          </a:prstGeom>
        </p:spPr>
        <p:txBody>
          <a:bodyPr wrap="square">
            <a:spAutoFit/>
          </a:bodyPr>
          <a:lstStyle/>
          <a:p>
            <a:endParaRPr lang="zh-CN" altLang="en-US" sz="9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3"/>
          <a:stretch>
            <a:fillRect/>
          </a:stretch>
        </p:blipFill>
        <p:spPr>
          <a:xfrm>
            <a:off x="3047992" y="1718705"/>
            <a:ext cx="5130570" cy="2970330"/>
          </a:xfrm>
          <a:prstGeom prst="rect">
            <a:avLst/>
          </a:prstGeom>
        </p:spPr>
      </p:pic>
      <p:sp>
        <p:nvSpPr>
          <p:cNvPr id="15" name="矩形 14"/>
          <p:cNvSpPr/>
          <p:nvPr/>
        </p:nvSpPr>
        <p:spPr>
          <a:xfrm>
            <a:off x="150222" y="4845560"/>
            <a:ext cx="7779757" cy="230832"/>
          </a:xfrm>
          <a:prstGeom prst="rect">
            <a:avLst/>
          </a:prstGeom>
        </p:spPr>
        <p:txBody>
          <a:bodyPr wrap="square">
            <a:spAutoFit/>
          </a:bodyPr>
          <a:lstStyle/>
          <a:p>
            <a:r>
              <a:rPr lang="en-US" altLang="zh-CN" sz="900" dirty="0">
                <a:solidFill>
                  <a:srgbClr val="222222"/>
                </a:solidFill>
                <a:latin typeface="微软雅黑" panose="020B0503020204020204" pitchFamily="34" charset="-122"/>
                <a:ea typeface="微软雅黑" panose="020B0503020204020204" pitchFamily="34" charset="-122"/>
              </a:rPr>
              <a:t>Wang, </a:t>
            </a:r>
            <a:r>
              <a:rPr lang="en-US" altLang="zh-CN" sz="900" dirty="0" err="1">
                <a:solidFill>
                  <a:srgbClr val="222222"/>
                </a:solidFill>
                <a:latin typeface="微软雅黑" panose="020B0503020204020204" pitchFamily="34" charset="-122"/>
                <a:ea typeface="微软雅黑" panose="020B0503020204020204" pitchFamily="34" charset="-122"/>
              </a:rPr>
              <a:t>Xiaodi</a:t>
            </a:r>
            <a:r>
              <a:rPr lang="en-US" altLang="zh-CN" sz="900" dirty="0">
                <a:solidFill>
                  <a:srgbClr val="222222"/>
                </a:solidFill>
                <a:latin typeface="微软雅黑" panose="020B0503020204020204" pitchFamily="34" charset="-122"/>
                <a:ea typeface="微软雅黑" panose="020B0503020204020204" pitchFamily="34" charset="-122"/>
              </a:rPr>
              <a:t>, et al. "Modulated Convolutional Networks." </a:t>
            </a:r>
            <a:r>
              <a:rPr lang="en-US" altLang="zh-CN" sz="900" i="1" dirty="0">
                <a:solidFill>
                  <a:srgbClr val="222222"/>
                </a:solidFill>
                <a:latin typeface="微软雅黑" panose="020B0503020204020204" pitchFamily="34" charset="-122"/>
                <a:ea typeface="微软雅黑" panose="020B0503020204020204" pitchFamily="34" charset="-122"/>
              </a:rPr>
              <a:t>The IEEE Conference on CVPR</a:t>
            </a:r>
            <a:r>
              <a:rPr lang="en-US" altLang="zh-CN" sz="900" dirty="0">
                <a:solidFill>
                  <a:srgbClr val="222222"/>
                </a:solidFill>
                <a:latin typeface="微软雅黑" panose="020B0503020204020204" pitchFamily="34" charset="-122"/>
                <a:ea typeface="微软雅黑" panose="020B0503020204020204" pitchFamily="34" charset="-122"/>
              </a:rPr>
              <a:t> (2018).</a:t>
            </a:r>
            <a:endParaRPr lang="zh-CN" altLang="en-US" sz="900" dirty="0">
              <a:latin typeface="微软雅黑" panose="020B0503020204020204" pitchFamily="34" charset="-122"/>
              <a:ea typeface="微软雅黑" panose="020B0503020204020204" pitchFamily="34" charset="-122"/>
            </a:endParaRPr>
          </a:p>
        </p:txBody>
      </p:sp>
      <p:sp>
        <p:nvSpPr>
          <p:cNvPr id="6" name="矩形 5"/>
          <p:cNvSpPr/>
          <p:nvPr/>
        </p:nvSpPr>
        <p:spPr>
          <a:xfrm>
            <a:off x="229530" y="880003"/>
            <a:ext cx="2184094" cy="1200329"/>
          </a:xfrm>
          <a:prstGeom prst="rect">
            <a:avLst/>
          </a:prstGeom>
        </p:spPr>
        <p:txBody>
          <a:bodyPr wrap="square">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mj-cs"/>
              </a:rPr>
              <a:t>M</a:t>
            </a:r>
            <a:r>
              <a:rPr lang="en-US" altLang="zh-CN" sz="2400" dirty="0">
                <a:latin typeface="微软雅黑" panose="020B0503020204020204" pitchFamily="34" charset="-122"/>
                <a:ea typeface="微软雅黑" panose="020B0503020204020204" pitchFamily="34" charset="-122"/>
                <a:cs typeface="+mj-cs"/>
              </a:rPr>
              <a:t>odulated </a:t>
            </a:r>
            <a:r>
              <a:rPr lang="en-US" altLang="zh-CN" sz="2400" dirty="0">
                <a:solidFill>
                  <a:srgbClr val="FF0000"/>
                </a:solidFill>
                <a:latin typeface="微软雅黑" panose="020B0503020204020204" pitchFamily="34" charset="-122"/>
                <a:ea typeface="微软雅黑" panose="020B0503020204020204" pitchFamily="34" charset="-122"/>
                <a:cs typeface="+mj-cs"/>
              </a:rPr>
              <a:t>C</a:t>
            </a:r>
            <a:r>
              <a:rPr lang="en-US" altLang="zh-CN" sz="2400" dirty="0">
                <a:latin typeface="微软雅黑" panose="020B0503020204020204" pitchFamily="34" charset="-122"/>
                <a:ea typeface="微软雅黑" panose="020B0503020204020204" pitchFamily="34" charset="-122"/>
                <a:cs typeface="+mj-cs"/>
              </a:rPr>
              <a:t>onvolutional </a:t>
            </a:r>
            <a:r>
              <a:rPr lang="en-US" altLang="zh-CN" sz="2400" dirty="0">
                <a:solidFill>
                  <a:srgbClr val="FF0000"/>
                </a:solidFill>
                <a:latin typeface="微软雅黑" panose="020B0503020204020204" pitchFamily="34" charset="-122"/>
                <a:ea typeface="微软雅黑" panose="020B0503020204020204" pitchFamily="34" charset="-122"/>
                <a:cs typeface="+mj-cs"/>
              </a:rPr>
              <a:t>N</a:t>
            </a:r>
            <a:r>
              <a:rPr lang="en-US" altLang="zh-CN" sz="2400" dirty="0">
                <a:latin typeface="微软雅黑" panose="020B0503020204020204" pitchFamily="34" charset="-122"/>
                <a:ea typeface="微软雅黑" panose="020B0503020204020204" pitchFamily="34" charset="-122"/>
                <a:cs typeface="+mj-cs"/>
              </a:rPr>
              <a:t>etworks</a:t>
            </a:r>
          </a:p>
        </p:txBody>
      </p:sp>
    </p:spTree>
    <p:extLst>
      <p:ext uri="{BB962C8B-B14F-4D97-AF65-F5344CB8AC3E}">
        <p14:creationId xmlns:p14="http://schemas.microsoft.com/office/powerpoint/2010/main" val="8901648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9529" y="880003"/>
            <a:ext cx="2337923" cy="1200329"/>
          </a:xfrm>
          <a:prstGeom prst="rect">
            <a:avLst/>
          </a:prstGeom>
        </p:spPr>
        <p:txBody>
          <a:bodyPr wrap="square">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mj-cs"/>
              </a:rPr>
              <a:t>M</a:t>
            </a:r>
            <a:r>
              <a:rPr lang="en-US" altLang="zh-CN" sz="2400" dirty="0">
                <a:latin typeface="微软雅黑" panose="020B0503020204020204" pitchFamily="34" charset="-122"/>
                <a:ea typeface="微软雅黑" panose="020B0503020204020204" pitchFamily="34" charset="-122"/>
                <a:cs typeface="+mj-cs"/>
              </a:rPr>
              <a:t>odulated </a:t>
            </a:r>
            <a:r>
              <a:rPr lang="en-US" altLang="zh-CN" sz="2400" dirty="0">
                <a:solidFill>
                  <a:srgbClr val="FF0000"/>
                </a:solidFill>
                <a:latin typeface="微软雅黑" panose="020B0503020204020204" pitchFamily="34" charset="-122"/>
                <a:ea typeface="微软雅黑" panose="020B0503020204020204" pitchFamily="34" charset="-122"/>
                <a:cs typeface="+mj-cs"/>
              </a:rPr>
              <a:t>C</a:t>
            </a:r>
            <a:r>
              <a:rPr lang="en-US" altLang="zh-CN" sz="2400" dirty="0">
                <a:latin typeface="微软雅黑" panose="020B0503020204020204" pitchFamily="34" charset="-122"/>
                <a:ea typeface="微软雅黑" panose="020B0503020204020204" pitchFamily="34" charset="-122"/>
                <a:cs typeface="+mj-cs"/>
              </a:rPr>
              <a:t>onvolutional </a:t>
            </a:r>
            <a:r>
              <a:rPr lang="en-US" altLang="zh-CN" sz="2400" dirty="0">
                <a:solidFill>
                  <a:srgbClr val="FF0000"/>
                </a:solidFill>
                <a:latin typeface="微软雅黑" panose="020B0503020204020204" pitchFamily="34" charset="-122"/>
                <a:ea typeface="微软雅黑" panose="020B0503020204020204" pitchFamily="34" charset="-122"/>
                <a:cs typeface="+mj-cs"/>
              </a:rPr>
              <a:t>N</a:t>
            </a:r>
            <a:r>
              <a:rPr lang="en-US" altLang="zh-CN" sz="2400" dirty="0">
                <a:latin typeface="微软雅黑" panose="020B0503020204020204" pitchFamily="34" charset="-122"/>
                <a:ea typeface="微软雅黑" panose="020B0503020204020204" pitchFamily="34" charset="-122"/>
                <a:cs typeface="+mj-cs"/>
              </a:rPr>
              <a:t>etworks</a:t>
            </a:r>
          </a:p>
        </p:txBody>
      </p:sp>
      <p:sp>
        <p:nvSpPr>
          <p:cNvPr id="13" name="矩形 12"/>
          <p:cNvSpPr/>
          <p:nvPr/>
        </p:nvSpPr>
        <p:spPr>
          <a:xfrm>
            <a:off x="150223" y="4845560"/>
            <a:ext cx="6634982" cy="230832"/>
          </a:xfrm>
          <a:prstGeom prst="rect">
            <a:avLst/>
          </a:prstGeom>
        </p:spPr>
        <p:txBody>
          <a:bodyPr wrap="square">
            <a:spAutoFit/>
          </a:bodyPr>
          <a:lstStyle/>
          <a:p>
            <a:endParaRPr lang="zh-CN" altLang="en-US" sz="900" dirty="0">
              <a:latin typeface="微软雅黑" panose="020B0503020204020204" pitchFamily="34" charset="-122"/>
              <a:ea typeface="微软雅黑" panose="020B0503020204020204" pitchFamily="34" charset="-122"/>
            </a:endParaRPr>
          </a:p>
        </p:txBody>
      </p:sp>
      <p:sp>
        <p:nvSpPr>
          <p:cNvPr id="15" name="矩形 14"/>
          <p:cNvSpPr/>
          <p:nvPr/>
        </p:nvSpPr>
        <p:spPr>
          <a:xfrm>
            <a:off x="150222" y="4845560"/>
            <a:ext cx="7779757" cy="230832"/>
          </a:xfrm>
          <a:prstGeom prst="rect">
            <a:avLst/>
          </a:prstGeom>
        </p:spPr>
        <p:txBody>
          <a:bodyPr wrap="square">
            <a:spAutoFit/>
          </a:bodyPr>
          <a:lstStyle/>
          <a:p>
            <a:r>
              <a:rPr lang="en-US" altLang="zh-CN" sz="900" dirty="0">
                <a:solidFill>
                  <a:srgbClr val="222222"/>
                </a:solidFill>
                <a:latin typeface="微软雅黑" panose="020B0503020204020204" pitchFamily="34" charset="-122"/>
                <a:ea typeface="微软雅黑" panose="020B0503020204020204" pitchFamily="34" charset="-122"/>
              </a:rPr>
              <a:t>Wang, </a:t>
            </a:r>
            <a:r>
              <a:rPr lang="en-US" altLang="zh-CN" sz="900" dirty="0" err="1">
                <a:solidFill>
                  <a:srgbClr val="222222"/>
                </a:solidFill>
                <a:latin typeface="微软雅黑" panose="020B0503020204020204" pitchFamily="34" charset="-122"/>
                <a:ea typeface="微软雅黑" panose="020B0503020204020204" pitchFamily="34" charset="-122"/>
              </a:rPr>
              <a:t>Xiaodi</a:t>
            </a:r>
            <a:r>
              <a:rPr lang="en-US" altLang="zh-CN" sz="900" dirty="0">
                <a:solidFill>
                  <a:srgbClr val="222222"/>
                </a:solidFill>
                <a:latin typeface="微软雅黑" panose="020B0503020204020204" pitchFamily="34" charset="-122"/>
                <a:ea typeface="微软雅黑" panose="020B0503020204020204" pitchFamily="34" charset="-122"/>
              </a:rPr>
              <a:t>, et al. "Modulated Convolutional Networks." </a:t>
            </a:r>
            <a:r>
              <a:rPr lang="en-US" altLang="zh-CN" sz="900" i="1" dirty="0">
                <a:solidFill>
                  <a:srgbClr val="222222"/>
                </a:solidFill>
                <a:latin typeface="微软雅黑" panose="020B0503020204020204" pitchFamily="34" charset="-122"/>
                <a:ea typeface="微软雅黑" panose="020B0503020204020204" pitchFamily="34" charset="-122"/>
              </a:rPr>
              <a:t>The IEEE Conference on CVPR</a:t>
            </a:r>
            <a:r>
              <a:rPr lang="en-US" altLang="zh-CN" sz="900" dirty="0">
                <a:solidFill>
                  <a:srgbClr val="222222"/>
                </a:solidFill>
                <a:latin typeface="微软雅黑" panose="020B0503020204020204" pitchFamily="34" charset="-122"/>
                <a:ea typeface="微软雅黑" panose="020B0503020204020204" pitchFamily="34" charset="-122"/>
              </a:rPr>
              <a:t> (2018).</a:t>
            </a:r>
            <a:endParaRPr lang="zh-CN" altLang="en-US" sz="900" dirty="0">
              <a:latin typeface="微软雅黑" panose="020B0503020204020204" pitchFamily="34" charset="-122"/>
              <a:ea typeface="微软雅黑" panose="020B0503020204020204" pitchFamily="34" charset="-122"/>
            </a:endParaRPr>
          </a:p>
        </p:txBody>
      </p:sp>
      <p:sp>
        <p:nvSpPr>
          <p:cNvPr id="6" name="TextBox 20"/>
          <p:cNvSpPr txBox="1"/>
          <p:nvPr/>
        </p:nvSpPr>
        <p:spPr>
          <a:xfrm>
            <a:off x="2935541" y="1803333"/>
            <a:ext cx="3996445" cy="276999"/>
          </a:xfrm>
          <a:prstGeom prst="rect">
            <a:avLst/>
          </a:prstGeom>
          <a:noFill/>
        </p:spPr>
        <p:txBody>
          <a:bodyPr wrap="square" rtlCol="0">
            <a:spAutoFit/>
          </a:bodyPr>
          <a:lstStyle/>
          <a:p>
            <a:r>
              <a:rPr lang="en-US" altLang="zh-CN" sz="1200" b="1" dirty="0">
                <a:solidFill>
                  <a:schemeClr val="accent6">
                    <a:lumMod val="75000"/>
                  </a:schemeClr>
                </a:solidFill>
                <a:latin typeface="微软雅黑" pitchFamily="34" charset="-122"/>
                <a:ea typeface="微软雅黑" pitchFamily="34" charset="-122"/>
              </a:rPr>
              <a:t>Reconstructed Filters</a:t>
            </a:r>
            <a:endParaRPr lang="zh-CN" altLang="en-US" sz="1200" b="1" dirty="0">
              <a:solidFill>
                <a:schemeClr val="accent6">
                  <a:lumMod val="75000"/>
                </a:schemeClr>
              </a:solidFill>
              <a:latin typeface="微软雅黑" pitchFamily="34" charset="-122"/>
              <a:ea typeface="微软雅黑" pitchFamily="34" charset="-122"/>
            </a:endParaRPr>
          </a:p>
        </p:txBody>
      </p:sp>
      <p:pic>
        <p:nvPicPr>
          <p:cNvPr id="7" name="图片 6"/>
          <p:cNvPicPr>
            <a:picLocks noChangeAspect="1"/>
          </p:cNvPicPr>
          <p:nvPr/>
        </p:nvPicPr>
        <p:blipFill>
          <a:blip r:embed="rId3"/>
          <a:stretch>
            <a:fillRect/>
          </a:stretch>
        </p:blipFill>
        <p:spPr>
          <a:xfrm>
            <a:off x="3205571" y="2241015"/>
            <a:ext cx="3171825" cy="1419225"/>
          </a:xfrm>
          <a:prstGeom prst="rect">
            <a:avLst/>
          </a:prstGeom>
        </p:spPr>
      </p:pic>
      <p:pic>
        <p:nvPicPr>
          <p:cNvPr id="8" name="图片 7"/>
          <p:cNvPicPr>
            <a:picLocks noChangeAspect="1"/>
          </p:cNvPicPr>
          <p:nvPr/>
        </p:nvPicPr>
        <p:blipFill>
          <a:blip r:embed="rId4"/>
          <a:stretch>
            <a:fillRect/>
          </a:stretch>
        </p:blipFill>
        <p:spPr>
          <a:xfrm>
            <a:off x="2567453" y="3969207"/>
            <a:ext cx="1990725" cy="476250"/>
          </a:xfrm>
          <a:prstGeom prst="rect">
            <a:avLst/>
          </a:prstGeom>
        </p:spPr>
      </p:pic>
      <p:cxnSp>
        <p:nvCxnSpPr>
          <p:cNvPr id="9" name="直线箭头连接符 26"/>
          <p:cNvCxnSpPr/>
          <p:nvPr/>
        </p:nvCxnSpPr>
        <p:spPr>
          <a:xfrm>
            <a:off x="4177679" y="3660240"/>
            <a:ext cx="0" cy="3089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5"/>
          <a:stretch>
            <a:fillRect/>
          </a:stretch>
        </p:blipFill>
        <p:spPr>
          <a:xfrm>
            <a:off x="7042955" y="2572738"/>
            <a:ext cx="1228725" cy="466725"/>
          </a:xfrm>
          <a:prstGeom prst="rect">
            <a:avLst/>
          </a:prstGeom>
        </p:spPr>
      </p:pic>
      <p:cxnSp>
        <p:nvCxnSpPr>
          <p:cNvPr id="11" name="直线箭头连接符 30"/>
          <p:cNvCxnSpPr>
            <a:stCxn id="8" idx="3"/>
            <a:endCxn id="16" idx="1"/>
          </p:cNvCxnSpPr>
          <p:nvPr/>
        </p:nvCxnSpPr>
        <p:spPr>
          <a:xfrm>
            <a:off x="4558178" y="4207332"/>
            <a:ext cx="595958" cy="1038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205571" y="4470130"/>
            <a:ext cx="781769" cy="276999"/>
          </a:xfrm>
          <a:prstGeom prst="rect">
            <a:avLst/>
          </a:prstGeom>
          <a:noFill/>
        </p:spPr>
        <p:txBody>
          <a:bodyPr wrap="square" rtlCol="0">
            <a:spAutoFit/>
          </a:bodyPr>
          <a:lstStyle>
            <a:defPPr>
              <a:defRPr lang="zh-HK"/>
            </a:defPPr>
            <a:lvl1pPr>
              <a:defRPr b="1">
                <a:latin typeface="楷体" panose="02010609060101010101" pitchFamily="49" charset="-122"/>
                <a:ea typeface="楷体" panose="02010609060101010101" pitchFamily="49" charset="-122"/>
              </a:defRPr>
            </a:lvl1pPr>
          </a:lstStyle>
          <a:p>
            <a:r>
              <a:rPr lang="en-US" altLang="zh-CN" sz="1200" b="0">
                <a:solidFill>
                  <a:schemeClr val="accent6">
                    <a:lumMod val="75000"/>
                  </a:schemeClr>
                </a:solidFill>
                <a:latin typeface="Times New Roman" panose="02020603050405020304" pitchFamily="18" charset="0"/>
                <a:cs typeface="Times New Roman" panose="02020603050405020304" pitchFamily="18" charset="0"/>
              </a:rPr>
              <a:t>K-means</a:t>
            </a:r>
            <a:endParaRPr lang="zh-CN" altLang="en-US" sz="1200" b="0" dirty="0">
              <a:solidFill>
                <a:schemeClr val="accent6">
                  <a:lumMod val="75000"/>
                </a:schemeClr>
              </a:solidFill>
            </a:endParaRPr>
          </a:p>
        </p:txBody>
      </p:sp>
      <p:sp>
        <p:nvSpPr>
          <p:cNvPr id="16" name="文本框 15"/>
          <p:cNvSpPr txBox="1"/>
          <p:nvPr/>
        </p:nvSpPr>
        <p:spPr>
          <a:xfrm>
            <a:off x="5154136" y="4080375"/>
            <a:ext cx="481706" cy="461665"/>
          </a:xfrm>
          <a:prstGeom prst="rect">
            <a:avLst/>
          </a:prstGeom>
          <a:noFill/>
        </p:spPr>
        <p:txBody>
          <a:bodyPr wrap="square" rtlCol="0">
            <a:spAutoFit/>
          </a:bodyPr>
          <a:lstStyle>
            <a:defPPr>
              <a:defRPr lang="zh-HK"/>
            </a:defPPr>
            <a:lvl1pPr>
              <a:defRPr b="1">
                <a:latin typeface="楷体" panose="02010609060101010101" pitchFamily="49" charset="-122"/>
                <a:ea typeface="楷体" panose="02010609060101010101" pitchFamily="49" charset="-122"/>
              </a:defRPr>
            </a:lvl1pPr>
          </a:lstStyle>
          <a:p>
            <a:pPr algn="ctr"/>
            <a:r>
              <a:rPr lang="en-US" altLang="zh-CN" sz="1200" b="0">
                <a:solidFill>
                  <a:schemeClr val="accent6">
                    <a:lumMod val="75000"/>
                  </a:schemeClr>
                </a:solidFill>
                <a:latin typeface="Times New Roman" panose="02020603050405020304" pitchFamily="18" charset="0"/>
                <a:cs typeface="Times New Roman" panose="02020603050405020304" pitchFamily="18" charset="0"/>
              </a:rPr>
              <a:t>0</a:t>
            </a:r>
            <a:r>
              <a:rPr lang="zh-CN" altLang="en-US" sz="1200" b="0" dirty="0">
                <a:solidFill>
                  <a:schemeClr val="accent6">
                    <a:lumMod val="75000"/>
                  </a:schemeClr>
                </a:solidFill>
                <a:latin typeface="Times New Roman" panose="02020603050405020304" pitchFamily="18" charset="0"/>
                <a:cs typeface="Times New Roman" panose="02020603050405020304" pitchFamily="18" charset="0"/>
              </a:rPr>
              <a:t>，</a:t>
            </a:r>
            <a:r>
              <a:rPr lang="en-US" altLang="zh-CN" sz="1200" b="0" dirty="0">
                <a:solidFill>
                  <a:schemeClr val="accent6">
                    <a:lumMod val="75000"/>
                  </a:schemeClr>
                </a:solidFill>
                <a:latin typeface="Times New Roman" panose="02020603050405020304" pitchFamily="18" charset="0"/>
                <a:cs typeface="Times New Roman" panose="02020603050405020304" pitchFamily="18" charset="0"/>
              </a:rPr>
              <a:t>1</a:t>
            </a:r>
            <a:endParaRPr lang="zh-CN" altLang="en-US" sz="1200" b="0" dirty="0">
              <a:solidFill>
                <a:schemeClr val="accent6">
                  <a:lumMod val="75000"/>
                </a:schemeClr>
              </a:solidFill>
            </a:endParaRPr>
          </a:p>
        </p:txBody>
      </p:sp>
      <p:cxnSp>
        <p:nvCxnSpPr>
          <p:cNvPr id="17" name="直线箭头连接符 33"/>
          <p:cNvCxnSpPr/>
          <p:nvPr/>
        </p:nvCxnSpPr>
        <p:spPr>
          <a:xfrm>
            <a:off x="6391924" y="2806100"/>
            <a:ext cx="60428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836281" y="3847798"/>
            <a:ext cx="1642072" cy="461665"/>
          </a:xfrm>
          <a:prstGeom prst="rect">
            <a:avLst/>
          </a:prstGeom>
          <a:noFill/>
        </p:spPr>
        <p:txBody>
          <a:bodyPr wrap="square" rtlCol="0">
            <a:spAutoFit/>
          </a:bodyPr>
          <a:lstStyle>
            <a:defPPr>
              <a:defRPr lang="zh-HK"/>
            </a:defPPr>
            <a:lvl1pPr>
              <a:defRPr b="1">
                <a:latin typeface="楷体" panose="02010609060101010101" pitchFamily="49" charset="-122"/>
                <a:ea typeface="楷体" panose="02010609060101010101" pitchFamily="49" charset="-122"/>
              </a:defRPr>
            </a:lvl1pPr>
          </a:lstStyle>
          <a:p>
            <a:pPr algn="ctr"/>
            <a:r>
              <a:rPr lang="en-US" altLang="zh-CN" sz="1200" b="0" dirty="0">
                <a:latin typeface="Times New Roman" panose="02020603050405020304" pitchFamily="18" charset="0"/>
                <a:cs typeface="Times New Roman" panose="02020603050405020304" pitchFamily="18" charset="0"/>
              </a:rPr>
              <a:t>Convolutional layer:</a:t>
            </a:r>
          </a:p>
          <a:p>
            <a:pPr algn="ctr"/>
            <a:r>
              <a:rPr lang="en-US" altLang="zh-CN" sz="1200" b="0" dirty="0">
                <a:latin typeface="Times New Roman" panose="02020603050405020304" pitchFamily="18" charset="0"/>
                <a:cs typeface="Times New Roman" panose="02020603050405020304" pitchFamily="18" charset="0"/>
              </a:rPr>
              <a:t>32</a:t>
            </a:r>
            <a:r>
              <a:rPr lang="zh-CN" altLang="en-US" sz="1200" b="0" dirty="0">
                <a:latin typeface="Times New Roman" panose="02020603050405020304" pitchFamily="18" charset="0"/>
                <a:cs typeface="Times New Roman" panose="02020603050405020304" pitchFamily="18" charset="0"/>
              </a:rPr>
              <a:t>✖️</a:t>
            </a:r>
            <a:r>
              <a:rPr lang="en-US" altLang="zh-CN" sz="1200" b="0" dirty="0">
                <a:latin typeface="Times New Roman" panose="02020603050405020304" pitchFamily="18" charset="0"/>
                <a:cs typeface="Times New Roman" panose="02020603050405020304" pitchFamily="18" charset="0"/>
              </a:rPr>
              <a:t>  compression</a:t>
            </a:r>
            <a:endParaRPr lang="zh-CN" altLang="en-US" sz="1200" b="0" dirty="0"/>
          </a:p>
        </p:txBody>
      </p:sp>
      <p:sp>
        <p:nvSpPr>
          <p:cNvPr id="19" name="文本框 18"/>
          <p:cNvSpPr txBox="1"/>
          <p:nvPr/>
        </p:nvSpPr>
        <p:spPr>
          <a:xfrm>
            <a:off x="4517406" y="3940132"/>
            <a:ext cx="682982" cy="276999"/>
          </a:xfrm>
          <a:prstGeom prst="rect">
            <a:avLst/>
          </a:prstGeom>
          <a:noFill/>
        </p:spPr>
        <p:txBody>
          <a:bodyPr wrap="square" rtlCol="0">
            <a:spAutoFit/>
          </a:bodyPr>
          <a:lstStyle>
            <a:defPPr>
              <a:defRPr lang="zh-HK"/>
            </a:defPPr>
            <a:lvl1pPr>
              <a:defRPr b="1">
                <a:latin typeface="楷体" panose="02010609060101010101" pitchFamily="49" charset="-122"/>
                <a:ea typeface="楷体" panose="02010609060101010101" pitchFamily="49" charset="-122"/>
              </a:defRPr>
            </a:lvl1pPr>
          </a:lstStyle>
          <a:p>
            <a:pPr algn="ctr"/>
            <a:r>
              <a:rPr lang="en-US" altLang="zh-CN" sz="1200" b="0" dirty="0">
                <a:solidFill>
                  <a:schemeClr val="accent6">
                    <a:lumMod val="75000"/>
                  </a:schemeClr>
                </a:solidFill>
                <a:latin typeface="Times New Roman" panose="02020603050405020304" pitchFamily="18" charset="0"/>
                <a:cs typeface="Times New Roman" panose="02020603050405020304" pitchFamily="18" charset="0"/>
              </a:rPr>
              <a:t>Encode</a:t>
            </a:r>
          </a:p>
        </p:txBody>
      </p:sp>
    </p:spTree>
    <p:extLst>
      <p:ext uri="{BB962C8B-B14F-4D97-AF65-F5344CB8AC3E}">
        <p14:creationId xmlns:p14="http://schemas.microsoft.com/office/powerpoint/2010/main" val="24868654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0206" y="758290"/>
            <a:ext cx="2849625" cy="1569660"/>
          </a:xfrm>
          <a:prstGeom prst="rect">
            <a:avLst/>
          </a:prstGeom>
        </p:spPr>
        <p:txBody>
          <a:bodyPr wrap="square">
            <a:spAutoFit/>
          </a:bodyPr>
          <a:lstStyle/>
          <a:p>
            <a:r>
              <a:rPr lang="en-US" altLang="zh-CN" sz="2400" dirty="0">
                <a:solidFill>
                  <a:srgbClr val="ED7D31"/>
                </a:solidFill>
                <a:latin typeface="微软雅黑" panose="020B0503020204020204" pitchFamily="34" charset="-122"/>
                <a:ea typeface="微软雅黑" panose="020B0503020204020204" pitchFamily="34" charset="-122"/>
                <a:cs typeface="+mj-cs"/>
              </a:rPr>
              <a:t>P</a:t>
            </a:r>
            <a:r>
              <a:rPr lang="en-US" altLang="zh-CN" sz="2400" dirty="0">
                <a:latin typeface="微软雅黑" panose="020B0503020204020204" pitchFamily="34" charset="-122"/>
                <a:ea typeface="微软雅黑" panose="020B0503020204020204" pitchFamily="34" charset="-122"/>
                <a:cs typeface="+mj-cs"/>
              </a:rPr>
              <a:t>rojection</a:t>
            </a:r>
          </a:p>
          <a:p>
            <a:r>
              <a:rPr lang="en-US" altLang="zh-CN" sz="2400" dirty="0">
                <a:solidFill>
                  <a:schemeClr val="accent2"/>
                </a:solidFill>
                <a:latin typeface="微软雅黑" panose="020B0503020204020204" pitchFamily="34" charset="-122"/>
                <a:ea typeface="微软雅黑" panose="020B0503020204020204" pitchFamily="34" charset="-122"/>
                <a:cs typeface="+mj-cs"/>
              </a:rPr>
              <a:t>C</a:t>
            </a:r>
            <a:r>
              <a:rPr lang="en-US" altLang="zh-CN" sz="2400" dirty="0">
                <a:solidFill>
                  <a:prstClr val="black"/>
                </a:solidFill>
                <a:latin typeface="微软雅黑" panose="020B0503020204020204" pitchFamily="34" charset="-122"/>
                <a:ea typeface="微软雅黑" panose="020B0503020204020204" pitchFamily="34" charset="-122"/>
                <a:cs typeface="+mj-cs"/>
              </a:rPr>
              <a:t>onvolutional</a:t>
            </a:r>
          </a:p>
          <a:p>
            <a:r>
              <a:rPr lang="en-US" altLang="zh-CN" sz="2400" dirty="0">
                <a:solidFill>
                  <a:schemeClr val="accent2"/>
                </a:solidFill>
                <a:latin typeface="微软雅黑" panose="020B0503020204020204" pitchFamily="34" charset="-122"/>
                <a:ea typeface="微软雅黑" panose="020B0503020204020204" pitchFamily="34" charset="-122"/>
                <a:cs typeface="+mj-cs"/>
              </a:rPr>
              <a:t>N</a:t>
            </a:r>
            <a:r>
              <a:rPr lang="en-US" altLang="zh-CN" sz="2400" dirty="0">
                <a:solidFill>
                  <a:prstClr val="black"/>
                </a:solidFill>
                <a:latin typeface="微软雅黑" panose="020B0503020204020204" pitchFamily="34" charset="-122"/>
                <a:ea typeface="微软雅黑" panose="020B0503020204020204" pitchFamily="34" charset="-122"/>
                <a:cs typeface="+mj-cs"/>
              </a:rPr>
              <a:t>eural </a:t>
            </a:r>
          </a:p>
          <a:p>
            <a:r>
              <a:rPr lang="en-US" altLang="zh-CN" sz="2400" dirty="0">
                <a:solidFill>
                  <a:schemeClr val="accent2"/>
                </a:solidFill>
                <a:latin typeface="微软雅黑" panose="020B0503020204020204" pitchFamily="34" charset="-122"/>
                <a:ea typeface="微软雅黑" panose="020B0503020204020204" pitchFamily="34" charset="-122"/>
                <a:cs typeface="+mj-cs"/>
              </a:rPr>
              <a:t>N</a:t>
            </a:r>
            <a:r>
              <a:rPr lang="en-US" altLang="zh-CN" sz="2400" dirty="0">
                <a:solidFill>
                  <a:prstClr val="black"/>
                </a:solidFill>
                <a:latin typeface="微软雅黑" panose="020B0503020204020204" pitchFamily="34" charset="-122"/>
                <a:ea typeface="微软雅黑" panose="020B0503020204020204" pitchFamily="34" charset="-122"/>
                <a:cs typeface="+mj-cs"/>
              </a:rPr>
              <a:t>etworks</a:t>
            </a:r>
            <a:endParaRPr lang="zh-CN" altLang="en-US" sz="1200" dirty="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2271" y="287450"/>
            <a:ext cx="5389502" cy="4156508"/>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1302255" y="3131545"/>
                <a:ext cx="1826269" cy="4154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700" i="1">
                          <a:latin typeface="Cambria Math" panose="02040503050406030204" pitchFamily="18" charset="0"/>
                        </a:rPr>
                        <m:t>𝐿</m:t>
                      </m:r>
                      <m:r>
                        <a:rPr lang="en-US" altLang="zh-CN" sz="2700" i="1">
                          <a:latin typeface="Cambria Math" panose="02040503050406030204" pitchFamily="18" charset="0"/>
                        </a:rPr>
                        <m:t>=</m:t>
                      </m:r>
                      <m:sSub>
                        <m:sSubPr>
                          <m:ctrlPr>
                            <a:rPr lang="en-US" altLang="zh-CN" sz="2700" i="1">
                              <a:latin typeface="Cambria Math" panose="02040503050406030204" pitchFamily="18" charset="0"/>
                            </a:rPr>
                          </m:ctrlPr>
                        </m:sSubPr>
                        <m:e>
                          <m:r>
                            <a:rPr lang="en-US" altLang="zh-CN" sz="2700" i="1">
                              <a:latin typeface="Cambria Math" panose="02040503050406030204" pitchFamily="18" charset="0"/>
                            </a:rPr>
                            <m:t>𝐿</m:t>
                          </m:r>
                        </m:e>
                        <m:sub>
                          <m:r>
                            <a:rPr lang="en-US" altLang="zh-CN" sz="2700" i="1">
                              <a:latin typeface="Cambria Math" panose="02040503050406030204" pitchFamily="18" charset="0"/>
                            </a:rPr>
                            <m:t>𝑠</m:t>
                          </m:r>
                        </m:sub>
                      </m:sSub>
                      <m:r>
                        <a:rPr lang="en-US" altLang="zh-CN" sz="2700" i="1">
                          <a:latin typeface="Cambria Math" panose="02040503050406030204" pitchFamily="18" charset="0"/>
                        </a:rPr>
                        <m:t>+</m:t>
                      </m:r>
                      <m:sSub>
                        <m:sSubPr>
                          <m:ctrlPr>
                            <a:rPr lang="en-US" altLang="zh-CN" sz="2700" i="1">
                              <a:solidFill>
                                <a:schemeClr val="accent5"/>
                              </a:solidFill>
                              <a:latin typeface="Cambria Math" panose="02040503050406030204" pitchFamily="18" charset="0"/>
                            </a:rPr>
                          </m:ctrlPr>
                        </m:sSubPr>
                        <m:e>
                          <m:r>
                            <a:rPr lang="en-US" altLang="zh-CN" sz="2700" i="1">
                              <a:solidFill>
                                <a:schemeClr val="accent5"/>
                              </a:solidFill>
                              <a:latin typeface="Cambria Math" panose="02040503050406030204" pitchFamily="18" charset="0"/>
                            </a:rPr>
                            <m:t>𝐿</m:t>
                          </m:r>
                        </m:e>
                        <m:sub>
                          <m:r>
                            <a:rPr lang="en-US" altLang="zh-CN" sz="2700" i="1">
                              <a:solidFill>
                                <a:schemeClr val="accent5"/>
                              </a:solidFill>
                              <a:latin typeface="Cambria Math" panose="02040503050406030204" pitchFamily="18" charset="0"/>
                            </a:rPr>
                            <m:t>𝑃</m:t>
                          </m:r>
                        </m:sub>
                      </m:sSub>
                    </m:oMath>
                  </m:oMathPara>
                </a14:m>
                <a:endParaRPr lang="zh-CN" altLang="en-US" sz="2700" dirty="0"/>
              </a:p>
            </p:txBody>
          </p:sp>
        </mc:Choice>
        <mc:Fallback xmlns="">
          <p:sp>
            <p:nvSpPr>
              <p:cNvPr id="7" name="文本框 6"/>
              <p:cNvSpPr txBox="1">
                <a:spLocks noRot="1" noChangeAspect="1" noMove="1" noResize="1" noEditPoints="1" noAdjustHandles="1" noChangeArrowheads="1" noChangeShapeType="1" noTextEdit="1"/>
              </p:cNvSpPr>
              <p:nvPr/>
            </p:nvSpPr>
            <p:spPr>
              <a:xfrm>
                <a:off x="1736339" y="4175393"/>
                <a:ext cx="2435090" cy="553998"/>
              </a:xfrm>
              <a:prstGeom prst="rect">
                <a:avLst/>
              </a:prstGeom>
              <a:blipFill rotWithShape="0">
                <a:blip r:embed="rId4"/>
                <a:stretch>
                  <a:fillRect/>
                </a:stretch>
              </a:blipFill>
            </p:spPr>
            <p:txBody>
              <a:bodyPr/>
              <a:lstStyle/>
              <a:p>
                <a:r>
                  <a:rPr lang="zh-CN" altLang="en-US">
                    <a:noFill/>
                  </a:rPr>
                  <a:t> </a:t>
                </a:r>
              </a:p>
            </p:txBody>
          </p:sp>
        </mc:Fallback>
      </mc:AlternateContent>
      <p:sp>
        <p:nvSpPr>
          <p:cNvPr id="8" name="文本框 7"/>
          <p:cNvSpPr txBox="1"/>
          <p:nvPr/>
        </p:nvSpPr>
        <p:spPr>
          <a:xfrm>
            <a:off x="966730" y="3767769"/>
            <a:ext cx="2445541" cy="323165"/>
          </a:xfrm>
          <a:prstGeom prst="rect">
            <a:avLst/>
          </a:prstGeom>
          <a:noFill/>
        </p:spPr>
        <p:txBody>
          <a:bodyPr wrap="none" rtlCol="0">
            <a:spAutoFit/>
          </a:bodyPr>
          <a:lstStyle/>
          <a:p>
            <a:r>
              <a:rPr lang="en-US" altLang="zh-CN" sz="1350" dirty="0">
                <a:latin typeface="微软雅黑" panose="020B0503020204020204" pitchFamily="34" charset="-122"/>
                <a:ea typeface="微软雅黑" panose="020B0503020204020204" pitchFamily="34" charset="-122"/>
              </a:rPr>
              <a:t>Layer-wise</a:t>
            </a:r>
            <a:r>
              <a:rPr lang="en-US" altLang="zh-CN" sz="1500" dirty="0">
                <a:latin typeface="微软雅黑" panose="020B0503020204020204" pitchFamily="34" charset="-122"/>
                <a:ea typeface="微软雅黑" panose="020B0503020204020204" pitchFamily="34" charset="-122"/>
              </a:rPr>
              <a:t> </a:t>
            </a:r>
            <a:r>
              <a:rPr lang="en-US" altLang="zh-CN" sz="1500" dirty="0">
                <a:solidFill>
                  <a:schemeClr val="accent5"/>
                </a:solidFill>
                <a:latin typeface="微软雅黑" panose="020B0503020204020204" pitchFamily="34" charset="-122"/>
                <a:ea typeface="微软雅黑" panose="020B0503020204020204" pitchFamily="34" charset="-122"/>
              </a:rPr>
              <a:t>Projection loss</a:t>
            </a:r>
            <a:endParaRPr lang="zh-CN" altLang="en-US" sz="1500" dirty="0">
              <a:solidFill>
                <a:schemeClr val="accent5"/>
              </a:solidFill>
              <a:latin typeface="微软雅黑" panose="020B0503020204020204" pitchFamily="34" charset="-122"/>
              <a:ea typeface="微软雅黑" panose="020B0503020204020204" pitchFamily="34" charset="-122"/>
            </a:endParaRPr>
          </a:p>
        </p:txBody>
      </p:sp>
      <p:cxnSp>
        <p:nvCxnSpPr>
          <p:cNvPr id="10" name="直接箭头连接符 9"/>
          <p:cNvCxnSpPr/>
          <p:nvPr/>
        </p:nvCxnSpPr>
        <p:spPr>
          <a:xfrm flipH="1">
            <a:off x="2520110" y="3547044"/>
            <a:ext cx="280929" cy="220726"/>
          </a:xfrm>
          <a:prstGeom prst="straightConnector1">
            <a:avLst/>
          </a:prstGeom>
          <a:ln w="57150">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20264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804" y="1032403"/>
            <a:ext cx="2543306" cy="285765"/>
          </a:xfrm>
          <a:prstGeom prst="rect">
            <a:avLst/>
          </a:prstGeom>
        </p:spPr>
      </p:pic>
      <p:sp>
        <p:nvSpPr>
          <p:cNvPr id="3" name="文本框 2"/>
          <p:cNvSpPr txBox="1"/>
          <p:nvPr/>
        </p:nvSpPr>
        <p:spPr>
          <a:xfrm>
            <a:off x="2870705" y="732321"/>
            <a:ext cx="1177182" cy="323165"/>
          </a:xfrm>
          <a:prstGeom prst="rect">
            <a:avLst/>
          </a:prstGeom>
          <a:noFill/>
        </p:spPr>
        <p:txBody>
          <a:bodyPr wrap="none" rtlCol="0">
            <a:spAutoFit/>
          </a:bodyPr>
          <a:lstStyle/>
          <a:p>
            <a:r>
              <a:rPr lang="en-US" altLang="zh-CN" sz="1500" b="1" dirty="0">
                <a:latin typeface="微软雅黑" panose="020B0503020204020204" pitchFamily="34" charset="-122"/>
                <a:ea typeface="微软雅黑" panose="020B0503020204020204" pitchFamily="34" charset="-122"/>
              </a:rPr>
              <a:t>Projection</a:t>
            </a:r>
            <a:endParaRPr lang="zh-CN" altLang="en-US" sz="15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2733578" y="1318168"/>
            <a:ext cx="1454244" cy="323165"/>
          </a:xfrm>
          <a:prstGeom prst="rect">
            <a:avLst/>
          </a:prstGeom>
          <a:noFill/>
        </p:spPr>
        <p:txBody>
          <a:bodyPr wrap="none" rtlCol="0">
            <a:spAutoFit/>
          </a:bodyPr>
          <a:lstStyle/>
          <a:p>
            <a:r>
              <a:rPr lang="en-US" altLang="zh-CN" sz="1500" b="1" dirty="0">
                <a:latin typeface="微软雅黑" panose="020B0503020204020204" pitchFamily="34" charset="-122"/>
                <a:ea typeface="微软雅黑" panose="020B0503020204020204" pitchFamily="34" charset="-122"/>
              </a:rPr>
              <a:t>Optimization</a:t>
            </a:r>
            <a:endParaRPr lang="zh-CN" altLang="en-US" sz="15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6386" y="1713505"/>
            <a:ext cx="1476451" cy="38102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6278" y="2527936"/>
            <a:ext cx="2676662" cy="523902"/>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9361" y="3506089"/>
            <a:ext cx="3124361" cy="504851"/>
          </a:xfrm>
          <a:prstGeom prst="rect">
            <a:avLst/>
          </a:prstGeom>
        </p:spPr>
      </p:pic>
      <p:sp>
        <p:nvSpPr>
          <p:cNvPr id="8" name="矩形 7"/>
          <p:cNvSpPr/>
          <p:nvPr/>
        </p:nvSpPr>
        <p:spPr>
          <a:xfrm>
            <a:off x="3446508" y="2147721"/>
            <a:ext cx="1627369" cy="276999"/>
          </a:xfrm>
          <a:prstGeom prst="rect">
            <a:avLst/>
          </a:prstGeom>
          <a:solidFill>
            <a:srgbClr val="FFFF00"/>
          </a:solidFill>
        </p:spPr>
        <p:txBody>
          <a:bodyPr wrap="none">
            <a:spAutoFit/>
          </a:bodyPr>
          <a:lstStyle/>
          <a:p>
            <a:r>
              <a:rPr lang="zh-CN" altLang="en-US" sz="1200" dirty="0">
                <a:latin typeface="微软雅黑" panose="020B0503020204020204" pitchFamily="34" charset="-122"/>
                <a:ea typeface="微软雅黑" panose="020B0503020204020204" pitchFamily="34" charset="-122"/>
              </a:rPr>
              <a:t>Lagrangian method</a:t>
            </a:r>
          </a:p>
        </p:txBody>
      </p:sp>
      <p:cxnSp>
        <p:nvCxnSpPr>
          <p:cNvPr id="10" name="直接箭头连接符 9"/>
          <p:cNvCxnSpPr>
            <a:stCxn id="5" idx="2"/>
            <a:endCxn id="6" idx="0"/>
          </p:cNvCxnSpPr>
          <p:nvPr/>
        </p:nvCxnSpPr>
        <p:spPr>
          <a:xfrm flipH="1">
            <a:off x="3434610" y="2094525"/>
            <a:ext cx="2" cy="4334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365935" y="3154252"/>
            <a:ext cx="2457981" cy="323165"/>
          </a:xfrm>
          <a:prstGeom prst="rect">
            <a:avLst/>
          </a:prstGeom>
          <a:noFill/>
        </p:spPr>
        <p:txBody>
          <a:bodyPr wrap="none" rtlCol="0">
            <a:spAutoFit/>
          </a:bodyPr>
          <a:lstStyle/>
          <a:p>
            <a:r>
              <a:rPr lang="en-US" altLang="zh-CN" sz="1500" b="1" dirty="0">
                <a:latin typeface="微软雅黑" panose="020B0503020204020204" pitchFamily="34" charset="-122"/>
                <a:ea typeface="微软雅黑" panose="020B0503020204020204" pitchFamily="34" charset="-122"/>
              </a:rPr>
              <a:t>Projection loss in CNNs</a:t>
            </a:r>
            <a:endParaRPr lang="zh-CN" altLang="en-US" sz="1500" b="1" dirty="0">
              <a:latin typeface="微软雅黑" panose="020B0503020204020204" pitchFamily="34" charset="-122"/>
              <a:ea typeface="微软雅黑" panose="020B0503020204020204" pitchFamily="34" charset="-122"/>
            </a:endParaRPr>
          </a:p>
        </p:txBody>
      </p:sp>
      <p:sp>
        <p:nvSpPr>
          <p:cNvPr id="13" name="矩形 12"/>
          <p:cNvSpPr/>
          <p:nvPr/>
        </p:nvSpPr>
        <p:spPr>
          <a:xfrm>
            <a:off x="3430693" y="3611404"/>
            <a:ext cx="211429" cy="2431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矩形 13"/>
          <p:cNvSpPr/>
          <p:nvPr/>
        </p:nvSpPr>
        <p:spPr>
          <a:xfrm>
            <a:off x="3943946" y="3611404"/>
            <a:ext cx="176808" cy="2431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5" name="直接箭头连接符 14"/>
          <p:cNvCxnSpPr/>
          <p:nvPr/>
        </p:nvCxnSpPr>
        <p:spPr>
          <a:xfrm>
            <a:off x="3536410" y="3872449"/>
            <a:ext cx="235376" cy="45710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3870937" y="3860240"/>
            <a:ext cx="161417" cy="4693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188104" y="4377301"/>
            <a:ext cx="1261217" cy="715581"/>
          </a:xfrm>
          <a:prstGeom prst="rect">
            <a:avLst/>
          </a:prstGeom>
          <a:solidFill>
            <a:schemeClr val="accent1">
              <a:lumMod val="60000"/>
              <a:lumOff val="40000"/>
            </a:schemeClr>
          </a:solidFill>
          <a:ln w="38100">
            <a:solidFill>
              <a:schemeClr val="tx1"/>
            </a:solidFill>
          </a:ln>
        </p:spPr>
        <p:txBody>
          <a:bodyPr wrap="square" rtlCol="0">
            <a:spAutoFit/>
          </a:bodyPr>
          <a:lstStyle/>
          <a:p>
            <a:r>
              <a:rPr lang="en-US" altLang="zh-CN" sz="1350" dirty="0">
                <a:latin typeface="微软雅黑" panose="020B0503020204020204" pitchFamily="34" charset="-122"/>
                <a:ea typeface="微软雅黑" panose="020B0503020204020204" pitchFamily="34" charset="-122"/>
              </a:rPr>
              <a:t>Parameters to be learned</a:t>
            </a:r>
            <a:endParaRPr lang="zh-CN" altLang="en-US" sz="1350"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rotWithShape="1">
          <a:blip r:embed="rId7"/>
          <a:srcRect t="2610"/>
          <a:stretch/>
        </p:blipFill>
        <p:spPr>
          <a:xfrm>
            <a:off x="5943695" y="1562100"/>
            <a:ext cx="3096709" cy="1532879"/>
          </a:xfrm>
          <a:prstGeom prst="rect">
            <a:avLst/>
          </a:prstGeom>
        </p:spPr>
      </p:pic>
      <p:cxnSp>
        <p:nvCxnSpPr>
          <p:cNvPr id="16" name="直接箭头连接符 15"/>
          <p:cNvCxnSpPr/>
          <p:nvPr/>
        </p:nvCxnSpPr>
        <p:spPr>
          <a:xfrm flipV="1">
            <a:off x="5045619" y="1904016"/>
            <a:ext cx="764632" cy="3350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8" idx="3"/>
          </p:cNvCxnSpPr>
          <p:nvPr/>
        </p:nvCxnSpPr>
        <p:spPr>
          <a:xfrm flipH="1" flipV="1">
            <a:off x="5073877" y="2286221"/>
            <a:ext cx="736374" cy="40713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37379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9709" y="3929376"/>
            <a:ext cx="2952902" cy="45722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9709" y="1659517"/>
            <a:ext cx="2867172" cy="1019228"/>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673" y="1333586"/>
            <a:ext cx="3438702" cy="1524078"/>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2673" y="3948426"/>
            <a:ext cx="3276769" cy="419122"/>
          </a:xfrm>
          <a:prstGeom prst="rect">
            <a:avLst/>
          </a:prstGeom>
        </p:spPr>
      </p:pic>
      <p:sp>
        <p:nvSpPr>
          <p:cNvPr id="6" name="文本框 5"/>
          <p:cNvSpPr txBox="1"/>
          <p:nvPr/>
        </p:nvSpPr>
        <p:spPr>
          <a:xfrm>
            <a:off x="3211096" y="680542"/>
            <a:ext cx="3000821"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Gradients of Parameters</a:t>
            </a:r>
            <a:endParaRPr lang="zh-CN" altLang="en-US" b="1" dirty="0">
              <a:latin typeface="微软雅黑" panose="020B0503020204020204" pitchFamily="34" charset="-122"/>
              <a:ea typeface="微软雅黑" panose="020B0503020204020204" pitchFamily="34" charset="-122"/>
            </a:endParaRPr>
          </a:p>
        </p:txBody>
      </p:sp>
      <p:cxnSp>
        <p:nvCxnSpPr>
          <p:cNvPr id="8" name="直接箭头连接符 7"/>
          <p:cNvCxnSpPr/>
          <p:nvPr/>
        </p:nvCxnSpPr>
        <p:spPr>
          <a:xfrm>
            <a:off x="619261" y="3085158"/>
            <a:ext cx="8138711" cy="5061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12" idx="2"/>
            <a:endCxn id="12" idx="0"/>
          </p:cNvCxnSpPr>
          <p:nvPr/>
        </p:nvCxnSpPr>
        <p:spPr>
          <a:xfrm flipV="1">
            <a:off x="4688617" y="1106093"/>
            <a:ext cx="0" cy="39200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19261" y="1106093"/>
            <a:ext cx="8138711" cy="3920049"/>
          </a:xfrm>
          <a:prstGeom prst="rect">
            <a:avLst/>
          </a:prstGeom>
          <a:noFill/>
          <a:ln w="5715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文本框 19"/>
          <p:cNvSpPr txBox="1"/>
          <p:nvPr/>
        </p:nvSpPr>
        <p:spPr>
          <a:xfrm>
            <a:off x="4093046" y="1216764"/>
            <a:ext cx="606256" cy="323165"/>
          </a:xfrm>
          <a:prstGeom prst="rect">
            <a:avLst/>
          </a:prstGeom>
          <a:noFill/>
        </p:spPr>
        <p:txBody>
          <a:bodyPr wrap="none" rtlCol="0">
            <a:spAutoFit/>
          </a:bodyPr>
          <a:lstStyle/>
          <a:p>
            <a:r>
              <a:rPr lang="en-US" altLang="zh-CN" sz="1500" b="1" dirty="0">
                <a:latin typeface="微软雅黑" panose="020B0503020204020204" pitchFamily="34" charset="-122"/>
                <a:ea typeface="微软雅黑" panose="020B0503020204020204" pitchFamily="34" charset="-122"/>
              </a:rPr>
              <a:t>Loss</a:t>
            </a:r>
            <a:endParaRPr lang="zh-CN" altLang="en-US" sz="1350" b="1"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7622998" y="3187543"/>
            <a:ext cx="1183594" cy="323165"/>
          </a:xfrm>
          <a:prstGeom prst="rect">
            <a:avLst/>
          </a:prstGeom>
          <a:noFill/>
        </p:spPr>
        <p:txBody>
          <a:bodyPr wrap="none" rtlCol="0">
            <a:spAutoFit/>
          </a:bodyPr>
          <a:lstStyle/>
          <a:p>
            <a:r>
              <a:rPr lang="en-US" altLang="zh-CN" sz="1500" b="1" dirty="0">
                <a:latin typeface="微软雅黑" panose="020B0503020204020204" pitchFamily="34" charset="-122"/>
                <a:ea typeface="微软雅黑" panose="020B0503020204020204" pitchFamily="34" charset="-122"/>
              </a:rPr>
              <a:t>Parameter</a:t>
            </a:r>
            <a:endParaRPr lang="zh-CN" altLang="en-US" sz="135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2154075" y="2791584"/>
            <a:ext cx="5116081" cy="830997"/>
          </a:xfrm>
          <a:prstGeom prst="rect">
            <a:avLst/>
          </a:prstGeom>
          <a:solidFill>
            <a:srgbClr val="92D050"/>
          </a:solidFill>
          <a:ln>
            <a:solidFill>
              <a:srgbClr val="92D050"/>
            </a:solidFill>
          </a:ln>
        </p:spPr>
        <p:txBody>
          <a:bodyPr wrap="none" rtlCol="0">
            <a:spAutoFit/>
          </a:bodyPr>
          <a:lstStyle/>
          <a:p>
            <a:r>
              <a:rPr lang="en-US" altLang="zh-CN" sz="2400" b="1" dirty="0">
                <a:latin typeface="微软雅黑" panose="020B0503020204020204" pitchFamily="34" charset="-122"/>
                <a:ea typeface="微软雅黑" panose="020B0503020204020204" pitchFamily="34" charset="-122"/>
              </a:rPr>
              <a:t>Discrete Back Propagation </a:t>
            </a:r>
          </a:p>
          <a:p>
            <a:r>
              <a:rPr lang="en-US" altLang="zh-CN" sz="2400" b="1" dirty="0">
                <a:latin typeface="微软雅黑" panose="020B0503020204020204" pitchFamily="34" charset="-122"/>
                <a:ea typeface="微软雅黑" panose="020B0503020204020204" pitchFamily="34" charset="-122"/>
              </a:rPr>
              <a:t>via Projection (DBPP) algorithm</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664985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randombar(horizontal)">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3746" y="1087028"/>
            <a:ext cx="3074158" cy="461665"/>
          </a:xfrm>
          <a:prstGeom prst="rect">
            <a:avLst/>
          </a:prstGeom>
          <a:solidFill>
            <a:srgbClr val="7030A0"/>
          </a:solidFill>
          <a:ln w="28575">
            <a:solidFill>
              <a:schemeClr val="tx1"/>
            </a:solidFill>
          </a:ln>
        </p:spPr>
        <p:txBody>
          <a:bodyPr wrap="square" rtlCol="0">
            <a:spAutoFit/>
          </a:bodyPr>
          <a:lstStyle/>
          <a:p>
            <a:r>
              <a:rPr lang="en-US" altLang="zh-CN" sz="2400" b="1" dirty="0" smtClean="0">
                <a:latin typeface="微软雅黑" panose="020B0503020204020204" pitchFamily="34" charset="-122"/>
                <a:ea typeface="微软雅黑" panose="020B0503020204020204" pitchFamily="34" charset="-122"/>
              </a:rPr>
              <a:t>Summary</a:t>
            </a:r>
            <a:endParaRPr lang="zh-CN" altLang="en-US"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633746" y="1838899"/>
            <a:ext cx="7951832" cy="2031325"/>
          </a:xfrm>
          <a:prstGeom prst="rect">
            <a:avLst/>
          </a:prstGeom>
          <a:noFill/>
        </p:spPr>
        <p:txBody>
          <a:bodyPr wrap="square" rtlCol="0">
            <a:spAutoFit/>
          </a:bodyPr>
          <a:lstStyle/>
          <a:p>
            <a:pPr marL="257175" indent="-257175">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DBPP algorithm is proposed with multiple projections to learn a set of </a:t>
            </a:r>
            <a:r>
              <a:rPr lang="en-US" altLang="zh-CN" dirty="0">
                <a:solidFill>
                  <a:srgbClr val="00B0F0"/>
                </a:solidFill>
                <a:latin typeface="微软雅黑" panose="020B0503020204020204" pitchFamily="34" charset="-122"/>
                <a:ea typeface="微软雅黑" panose="020B0503020204020204" pitchFamily="34" charset="-122"/>
              </a:rPr>
              <a:t>diverse quantized kernels</a:t>
            </a:r>
            <a:endParaRPr lang="en-US" altLang="zh-CN" dirty="0">
              <a:latin typeface="微软雅黑" panose="020B0503020204020204" pitchFamily="34" charset="-122"/>
              <a:ea typeface="微软雅黑" panose="020B0503020204020204" pitchFamily="34" charset="-122"/>
            </a:endParaRPr>
          </a:p>
          <a:p>
            <a:pPr marL="257175" indent="-257175">
              <a:buFont typeface="Wingdings" panose="05000000000000000000" pitchFamily="2" charset="2"/>
              <a:buChar char="u"/>
            </a:pPr>
            <a:endParaRPr lang="en-US" altLang="zh-CN" dirty="0">
              <a:latin typeface="微软雅黑" panose="020B0503020204020204" pitchFamily="34" charset="-122"/>
              <a:ea typeface="微软雅黑" panose="020B0503020204020204" pitchFamily="34" charset="-122"/>
            </a:endParaRPr>
          </a:p>
          <a:p>
            <a:pPr marL="257175" indent="-257175">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A </a:t>
            </a:r>
            <a:r>
              <a:rPr lang="en-US" altLang="zh-CN" dirty="0">
                <a:solidFill>
                  <a:srgbClr val="00B0F0"/>
                </a:solidFill>
                <a:latin typeface="微软雅黑" panose="020B0503020204020204" pitchFamily="34" charset="-122"/>
                <a:ea typeface="微软雅黑" panose="020B0503020204020204" pitchFamily="34" charset="-122"/>
              </a:rPr>
              <a:t>projection loss </a:t>
            </a:r>
            <a:r>
              <a:rPr lang="en-US" altLang="zh-CN" dirty="0">
                <a:latin typeface="微软雅黑" panose="020B0503020204020204" pitchFamily="34" charset="-122"/>
                <a:ea typeface="微软雅黑" panose="020B0503020204020204" pitchFamily="34" charset="-122"/>
              </a:rPr>
              <a:t>is theoretically achieved in DBPP</a:t>
            </a:r>
          </a:p>
          <a:p>
            <a:pPr marL="257175" indent="-257175">
              <a:buFont typeface="Wingdings" panose="05000000000000000000" pitchFamily="2" charset="2"/>
              <a:buChar char="u"/>
            </a:pPr>
            <a:endParaRPr lang="en-US" altLang="zh-CN" dirty="0">
              <a:latin typeface="微软雅黑" panose="020B0503020204020204" pitchFamily="34" charset="-122"/>
              <a:ea typeface="微软雅黑" panose="020B0503020204020204" pitchFamily="34" charset="-122"/>
            </a:endParaRPr>
          </a:p>
          <a:p>
            <a:pPr marL="257175" indent="-257175">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PCNNs achieve </a:t>
            </a:r>
            <a:r>
              <a:rPr lang="en-US" altLang="zh-CN" dirty="0">
                <a:solidFill>
                  <a:srgbClr val="00B0F0"/>
                </a:solidFill>
                <a:latin typeface="微软雅黑" panose="020B0503020204020204" pitchFamily="34" charset="-122"/>
                <a:ea typeface="微软雅黑" panose="020B0503020204020204" pitchFamily="34" charset="-122"/>
              </a:rPr>
              <a:t>the state-of-the-art results </a:t>
            </a:r>
            <a:r>
              <a:rPr lang="en-US" altLang="zh-CN" dirty="0">
                <a:latin typeface="微软雅黑" panose="020B0503020204020204" pitchFamily="34" charset="-122"/>
                <a:ea typeface="微软雅黑" panose="020B0503020204020204" pitchFamily="34" charset="-122"/>
              </a:rPr>
              <a:t>on ImageNet and CIFAR dataset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931485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448022"/>
            <a:ext cx="611560" cy="611560"/>
          </a:xfrm>
          <a:prstGeom prst="rect">
            <a:avLst/>
          </a:prstGeom>
          <a:solidFill>
            <a:srgbClr val="F46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671116" y="555526"/>
            <a:ext cx="1884660" cy="400110"/>
          </a:xfrm>
          <a:prstGeom prst="rect">
            <a:avLst/>
          </a:prstGeom>
          <a:noFill/>
        </p:spPr>
        <p:txBody>
          <a:bodyPr wrap="square" rtlCol="0">
            <a:spAutoFit/>
          </a:bodyPr>
          <a:lstStyle/>
          <a:p>
            <a:r>
              <a:rPr lang="en-US" altLang="zh-CN" sz="2000" dirty="0">
                <a:solidFill>
                  <a:srgbClr val="F46970"/>
                </a:solidFill>
                <a:latin typeface="微软雅黑" pitchFamily="34" charset="-122"/>
                <a:ea typeface="微软雅黑" pitchFamily="34" charset="-122"/>
              </a:rPr>
              <a:t>Introduction</a:t>
            </a:r>
            <a:endParaRPr lang="zh-CN" altLang="en-US" sz="2000" dirty="0">
              <a:solidFill>
                <a:srgbClr val="F46970"/>
              </a:solidFill>
              <a:latin typeface="微软雅黑" pitchFamily="34" charset="-122"/>
              <a:ea typeface="微软雅黑" pitchFamily="34" charset="-122"/>
            </a:endParaRPr>
          </a:p>
        </p:txBody>
      </p:sp>
      <p:sp>
        <p:nvSpPr>
          <p:cNvPr id="6" name="文本框 5"/>
          <p:cNvSpPr txBox="1"/>
          <p:nvPr/>
        </p:nvSpPr>
        <p:spPr>
          <a:xfrm>
            <a:off x="3059832" y="2088117"/>
            <a:ext cx="987761" cy="461665"/>
          </a:xfrm>
          <a:prstGeom prst="rect">
            <a:avLst/>
          </a:prstGeom>
          <a:noFill/>
        </p:spPr>
        <p:txBody>
          <a:bodyPr wrap="square" rtlCol="0">
            <a:spAutoFit/>
          </a:bodyPr>
          <a:lstStyle/>
          <a:p>
            <a:r>
              <a:rPr lang="en-US" altLang="zh-CN" sz="2400" dirty="0">
                <a:latin typeface="Times New Roman" panose="02020603050405020304" pitchFamily="18" charset="0"/>
              </a:rPr>
              <a:t>DNNs</a:t>
            </a:r>
            <a:endParaRPr lang="zh-CN" altLang="en-US" sz="2400" dirty="0">
              <a:latin typeface="Times New Roman" panose="02020603050405020304" pitchFamily="18" charset="0"/>
            </a:endParaRPr>
          </a:p>
        </p:txBody>
      </p:sp>
      <p:sp>
        <p:nvSpPr>
          <p:cNvPr id="37" name="文本框 36"/>
          <p:cNvSpPr txBox="1"/>
          <p:nvPr/>
        </p:nvSpPr>
        <p:spPr>
          <a:xfrm>
            <a:off x="5909750" y="1275606"/>
            <a:ext cx="2981075" cy="369332"/>
          </a:xfrm>
          <a:prstGeom prst="rect">
            <a:avLst/>
          </a:prstGeom>
          <a:noFill/>
        </p:spPr>
        <p:txBody>
          <a:bodyPr wrap="square" rtlCol="0">
            <a:spAutoFit/>
          </a:bodyPr>
          <a:lstStyle>
            <a:defPPr>
              <a:defRPr lang="zh-HK"/>
            </a:defPPr>
            <a:lvl1pPr>
              <a:defRPr b="1">
                <a:latin typeface="楷体" panose="02010609060101010101" pitchFamily="49" charset="-122"/>
                <a:ea typeface="楷体" panose="02010609060101010101" pitchFamily="49" charset="-122"/>
              </a:defRPr>
            </a:lvl1pPr>
          </a:lstStyle>
          <a:p>
            <a:r>
              <a:rPr lang="en-US" altLang="zh-CN" b="0" dirty="0">
                <a:latin typeface="Times New Roman" panose="02020603050405020304" pitchFamily="18" charset="0"/>
                <a:cs typeface="Times New Roman" panose="02020603050405020304" pitchFamily="18" charset="0"/>
              </a:rPr>
              <a:t>Expensive</a:t>
            </a:r>
            <a:r>
              <a:rPr lang="zh-CN" altLang="en-US" b="0" dirty="0">
                <a:latin typeface="Times New Roman" panose="02020603050405020304" pitchFamily="18" charset="0"/>
                <a:cs typeface="Times New Roman" panose="02020603050405020304" pitchFamily="18" charset="0"/>
              </a:rPr>
              <a:t> </a:t>
            </a:r>
            <a:r>
              <a:rPr lang="en-US" altLang="zh-CN" b="0" dirty="0">
                <a:latin typeface="Times New Roman" panose="02020603050405020304" pitchFamily="18" charset="0"/>
                <a:cs typeface="Times New Roman" panose="02020603050405020304" pitchFamily="18" charset="0"/>
              </a:rPr>
              <a:t>computation</a:t>
            </a:r>
            <a:endParaRPr lang="zh-CN" altLang="en-US" b="0" dirty="0"/>
          </a:p>
        </p:txBody>
      </p:sp>
      <p:sp>
        <p:nvSpPr>
          <p:cNvPr id="43" name="文本框 42"/>
          <p:cNvSpPr txBox="1"/>
          <p:nvPr/>
        </p:nvSpPr>
        <p:spPr>
          <a:xfrm>
            <a:off x="5909749" y="1903451"/>
            <a:ext cx="2981075" cy="369332"/>
          </a:xfrm>
          <a:prstGeom prst="rect">
            <a:avLst/>
          </a:prstGeom>
          <a:noFill/>
        </p:spPr>
        <p:txBody>
          <a:bodyPr wrap="square" rtlCol="0">
            <a:spAutoFit/>
          </a:bodyPr>
          <a:lstStyle>
            <a:defPPr>
              <a:defRPr lang="zh-HK"/>
            </a:defPPr>
            <a:lvl1pPr>
              <a:defRPr b="1">
                <a:latin typeface="楷体" panose="02010609060101010101" pitchFamily="49" charset="-122"/>
                <a:ea typeface="楷体" panose="02010609060101010101" pitchFamily="49" charset="-122"/>
              </a:defRPr>
            </a:lvl1pPr>
          </a:lstStyle>
          <a:p>
            <a:r>
              <a:rPr lang="en-US" altLang="zh-CN" b="0" dirty="0">
                <a:latin typeface="Times New Roman" panose="02020603050405020304" pitchFamily="18" charset="0"/>
                <a:cs typeface="Times New Roman" panose="02020603050405020304" pitchFamily="18" charset="0"/>
              </a:rPr>
              <a:t>Large number of parameters</a:t>
            </a:r>
            <a:endParaRPr lang="zh-CN" altLang="en-US" b="0" dirty="0"/>
          </a:p>
        </p:txBody>
      </p:sp>
      <p:cxnSp>
        <p:nvCxnSpPr>
          <p:cNvPr id="46" name="直接箭头连接符 45"/>
          <p:cNvCxnSpPr/>
          <p:nvPr/>
        </p:nvCxnSpPr>
        <p:spPr>
          <a:xfrm>
            <a:off x="5286337" y="1480695"/>
            <a:ext cx="5667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5286337" y="2101158"/>
            <a:ext cx="5667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5286337" y="3228532"/>
            <a:ext cx="5667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5286337" y="1480695"/>
            <a:ext cx="0" cy="1743075"/>
          </a:xfrm>
          <a:prstGeom prst="line">
            <a:avLst/>
          </a:prstGeom>
          <a:ln w="28575">
            <a:tailEnd type="non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5983413" y="3055579"/>
            <a:ext cx="2981075" cy="369332"/>
          </a:xfrm>
          <a:prstGeom prst="rect">
            <a:avLst/>
          </a:prstGeom>
          <a:noFill/>
        </p:spPr>
        <p:txBody>
          <a:bodyPr wrap="square" rtlCol="0">
            <a:spAutoFit/>
          </a:bodyPr>
          <a:lstStyle>
            <a:defPPr>
              <a:defRPr lang="zh-HK"/>
            </a:defPPr>
            <a:lvl1pPr>
              <a:defRPr b="1">
                <a:latin typeface="楷体" panose="02010609060101010101" pitchFamily="49" charset="-122"/>
                <a:ea typeface="楷体" panose="02010609060101010101" pitchFamily="49" charset="-122"/>
              </a:defRPr>
            </a:lvl1pPr>
          </a:lstStyle>
          <a:p>
            <a:r>
              <a:rPr lang="en-US" altLang="zh-CN" b="0" dirty="0">
                <a:latin typeface="Times New Roman" panose="02020603050405020304" pitchFamily="18" charset="0"/>
                <a:cs typeface="Times New Roman" panose="02020603050405020304" pitchFamily="18" charset="0"/>
              </a:rPr>
              <a:t>Large model size</a:t>
            </a:r>
            <a:endParaRPr lang="zh-CN" altLang="en-US" b="0" dirty="0"/>
          </a:p>
        </p:txBody>
      </p:sp>
      <p:sp>
        <p:nvSpPr>
          <p:cNvPr id="10" name="文本框 9"/>
          <p:cNvSpPr txBox="1"/>
          <p:nvPr/>
        </p:nvSpPr>
        <p:spPr>
          <a:xfrm>
            <a:off x="6006417" y="2488807"/>
            <a:ext cx="1152128" cy="369332"/>
          </a:xfrm>
          <a:prstGeom prst="rect">
            <a:avLst/>
          </a:prstGeom>
          <a:noFill/>
        </p:spPr>
        <p:txBody>
          <a:bodyPr wrap="square" rtlCol="0">
            <a:spAutoFit/>
          </a:bodyPr>
          <a:lstStyle/>
          <a:p>
            <a:r>
              <a:rPr lang="en-US" altLang="zh-CN" dirty="0"/>
              <a:t>…...</a:t>
            </a:r>
            <a:endParaRPr lang="zh-CN" altLang="en-US" dirty="0"/>
          </a:p>
        </p:txBody>
      </p:sp>
      <p:cxnSp>
        <p:nvCxnSpPr>
          <p:cNvPr id="55" name="直接箭头连接符 54"/>
          <p:cNvCxnSpPr/>
          <p:nvPr/>
        </p:nvCxnSpPr>
        <p:spPr>
          <a:xfrm>
            <a:off x="4047593" y="2318949"/>
            <a:ext cx="1238743" cy="11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105507" y="1893207"/>
            <a:ext cx="1180829" cy="369332"/>
          </a:xfrm>
          <a:prstGeom prst="rect">
            <a:avLst/>
          </a:prstGeom>
          <a:noFill/>
        </p:spPr>
        <p:txBody>
          <a:bodyPr wrap="square" rtlCol="0">
            <a:spAutoFit/>
          </a:bodyPr>
          <a:lstStyle>
            <a:defPPr>
              <a:defRPr lang="zh-CN"/>
            </a:defPPr>
            <a:lvl1pPr>
              <a:defRPr b="0">
                <a:latin typeface="Times New Roman" panose="02020603050405020304" pitchFamily="18" charset="0"/>
                <a:ea typeface="楷体" panose="02010609060101010101" pitchFamily="49" charset="-122"/>
                <a:cs typeface="Times New Roman" panose="02020603050405020304" pitchFamily="18" charset="0"/>
              </a:defRPr>
            </a:lvl1pPr>
          </a:lstStyle>
          <a:p>
            <a:r>
              <a:rPr lang="en-US" altLang="zh-CN" dirty="0"/>
              <a:t>problems</a:t>
            </a:r>
            <a:endParaRPr lang="zh-CN" altLang="en-US" dirty="0"/>
          </a:p>
        </p:txBody>
      </p:sp>
      <p:cxnSp>
        <p:nvCxnSpPr>
          <p:cNvPr id="38" name="直接箭头连接符 54"/>
          <p:cNvCxnSpPr>
            <a:endCxn id="6" idx="1"/>
          </p:cNvCxnSpPr>
          <p:nvPr/>
        </p:nvCxnSpPr>
        <p:spPr>
          <a:xfrm>
            <a:off x="2195736" y="2318949"/>
            <a:ext cx="864096"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45"/>
          <p:cNvCxnSpPr/>
          <p:nvPr/>
        </p:nvCxnSpPr>
        <p:spPr>
          <a:xfrm>
            <a:off x="1615369" y="1505055"/>
            <a:ext cx="5667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48"/>
          <p:cNvCxnSpPr/>
          <p:nvPr/>
        </p:nvCxnSpPr>
        <p:spPr>
          <a:xfrm>
            <a:off x="1615369" y="2125518"/>
            <a:ext cx="5667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50"/>
          <p:cNvCxnSpPr/>
          <p:nvPr/>
        </p:nvCxnSpPr>
        <p:spPr>
          <a:xfrm>
            <a:off x="1615369" y="3252892"/>
            <a:ext cx="5667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51"/>
          <p:cNvCxnSpPr/>
          <p:nvPr/>
        </p:nvCxnSpPr>
        <p:spPr>
          <a:xfrm>
            <a:off x="2195736" y="1505055"/>
            <a:ext cx="0" cy="1743075"/>
          </a:xfrm>
          <a:prstGeom prst="line">
            <a:avLst/>
          </a:prstGeom>
          <a:ln w="28575">
            <a:tailEnd type="none"/>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372238" y="1275606"/>
            <a:ext cx="977187" cy="369332"/>
          </a:xfrm>
          <a:prstGeom prst="rect">
            <a:avLst/>
          </a:prstGeom>
          <a:noFill/>
        </p:spPr>
        <p:txBody>
          <a:bodyPr wrap="square" rtlCol="0">
            <a:spAutoFit/>
          </a:bodyPr>
          <a:lstStyle>
            <a:defPPr>
              <a:defRPr lang="zh-HK"/>
            </a:defPPr>
            <a:lvl1pPr>
              <a:defRPr b="1">
                <a:latin typeface="楷体" panose="02010609060101010101" pitchFamily="49" charset="-122"/>
                <a:ea typeface="楷体" panose="02010609060101010101" pitchFamily="49" charset="-122"/>
              </a:defRPr>
            </a:lvl1pPr>
          </a:lstStyle>
          <a:p>
            <a:pPr algn="ctr"/>
            <a:r>
              <a:rPr lang="en-US" altLang="zh-CN" b="0" dirty="0" err="1">
                <a:latin typeface="Times New Roman" panose="02020603050405020304" pitchFamily="18" charset="0"/>
                <a:cs typeface="Times New Roman" panose="02020603050405020304" pitchFamily="18" charset="0"/>
              </a:rPr>
              <a:t>AlexNet</a:t>
            </a:r>
            <a:endParaRPr lang="zh-CN" altLang="en-US" b="0" dirty="0"/>
          </a:p>
        </p:txBody>
      </p:sp>
      <p:sp>
        <p:nvSpPr>
          <p:cNvPr id="53" name="文本框 52"/>
          <p:cNvSpPr txBox="1"/>
          <p:nvPr/>
        </p:nvSpPr>
        <p:spPr>
          <a:xfrm>
            <a:off x="369707" y="1936733"/>
            <a:ext cx="977187" cy="369332"/>
          </a:xfrm>
          <a:prstGeom prst="rect">
            <a:avLst/>
          </a:prstGeom>
          <a:noFill/>
        </p:spPr>
        <p:txBody>
          <a:bodyPr wrap="square" rtlCol="0">
            <a:spAutoFit/>
          </a:bodyPr>
          <a:lstStyle>
            <a:defPPr>
              <a:defRPr lang="zh-HK"/>
            </a:defPPr>
            <a:lvl1pPr>
              <a:defRPr b="1">
                <a:latin typeface="楷体" panose="02010609060101010101" pitchFamily="49" charset="-122"/>
                <a:ea typeface="楷体" panose="02010609060101010101" pitchFamily="49" charset="-122"/>
              </a:defRPr>
            </a:lvl1pPr>
          </a:lstStyle>
          <a:p>
            <a:pPr algn="ctr"/>
            <a:r>
              <a:rPr lang="en-US" altLang="zh-CN" b="0" dirty="0">
                <a:latin typeface="Times New Roman" panose="02020603050405020304" pitchFamily="18" charset="0"/>
                <a:cs typeface="Times New Roman" panose="02020603050405020304" pitchFamily="18" charset="0"/>
              </a:rPr>
              <a:t>VGG</a:t>
            </a:r>
            <a:endParaRPr lang="zh-CN" altLang="en-US" b="0" dirty="0"/>
          </a:p>
        </p:txBody>
      </p:sp>
      <p:sp>
        <p:nvSpPr>
          <p:cNvPr id="57" name="文本框 56"/>
          <p:cNvSpPr txBox="1"/>
          <p:nvPr/>
        </p:nvSpPr>
        <p:spPr>
          <a:xfrm>
            <a:off x="374085" y="2413194"/>
            <a:ext cx="97718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mr-IN" altLang="zh-CN" b="0" dirty="0">
                <a:latin typeface="Times New Roman" panose="02020603050405020304" pitchFamily="18" charset="0"/>
                <a:cs typeface="Times New Roman" panose="02020603050405020304" pitchFamily="18" charset="0"/>
              </a:rPr>
              <a:t>……</a:t>
            </a:r>
            <a:endParaRPr lang="zh-CN" altLang="en-US" b="0" dirty="0"/>
          </a:p>
        </p:txBody>
      </p:sp>
      <p:sp>
        <p:nvSpPr>
          <p:cNvPr id="60" name="文本框 59"/>
          <p:cNvSpPr txBox="1"/>
          <p:nvPr/>
        </p:nvSpPr>
        <p:spPr>
          <a:xfrm>
            <a:off x="364745" y="3067067"/>
            <a:ext cx="97718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a:latin typeface="Times New Roman" panose="02020603050405020304" pitchFamily="18" charset="0"/>
                <a:cs typeface="Times New Roman" panose="02020603050405020304" pitchFamily="18" charset="0"/>
              </a:rPr>
              <a:t>Res</a:t>
            </a:r>
            <a:r>
              <a:rPr lang="en-US" altLang="zh-CN" b="0">
                <a:latin typeface="Times New Roman" panose="02020603050405020304" pitchFamily="18" charset="0"/>
                <a:cs typeface="Times New Roman" panose="02020603050405020304" pitchFamily="18" charset="0"/>
              </a:rPr>
              <a:t>Net</a:t>
            </a:r>
            <a:endParaRPr lang="zh-CN" altLang="en-US" b="0" dirty="0"/>
          </a:p>
        </p:txBody>
      </p:sp>
      <p:sp>
        <p:nvSpPr>
          <p:cNvPr id="27" name="圆角矩形 26"/>
          <p:cNvSpPr/>
          <p:nvPr/>
        </p:nvSpPr>
        <p:spPr>
          <a:xfrm>
            <a:off x="5940152" y="3067067"/>
            <a:ext cx="1805943" cy="369332"/>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
        <p:nvSpPr>
          <p:cNvPr id="28" name="下箭头 27"/>
          <p:cNvSpPr/>
          <p:nvPr/>
        </p:nvSpPr>
        <p:spPr>
          <a:xfrm>
            <a:off x="6663103" y="3456871"/>
            <a:ext cx="360040" cy="48303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文本框 67"/>
          <p:cNvSpPr txBox="1"/>
          <p:nvPr/>
        </p:nvSpPr>
        <p:spPr>
          <a:xfrm>
            <a:off x="6127430" y="3867894"/>
            <a:ext cx="1828946" cy="369332"/>
          </a:xfrm>
          <a:prstGeom prst="rect">
            <a:avLst/>
          </a:prstGeom>
          <a:noFill/>
        </p:spPr>
        <p:txBody>
          <a:bodyPr wrap="square" rtlCol="0">
            <a:spAutoFit/>
          </a:bodyPr>
          <a:lstStyle>
            <a:defPPr>
              <a:defRPr lang="zh-HK"/>
            </a:defPPr>
            <a:lvl1pPr>
              <a:defRPr b="1">
                <a:latin typeface="楷体" panose="02010609060101010101" pitchFamily="49" charset="-122"/>
                <a:ea typeface="楷体" panose="02010609060101010101" pitchFamily="49" charset="-122"/>
              </a:defRPr>
            </a:lvl1pPr>
          </a:lstStyle>
          <a:p>
            <a:r>
              <a:rPr lang="en-US" altLang="zh-CN" b="0" dirty="0" err="1">
                <a:latin typeface="Times New Roman" panose="02020603050405020304" pitchFamily="18" charset="0"/>
                <a:cs typeface="Times New Roman" panose="02020603050405020304" pitchFamily="18" charset="0"/>
              </a:rPr>
              <a:t>Binarize</a:t>
            </a:r>
            <a:r>
              <a:rPr lang="en-US" altLang="zh-CN" b="0" dirty="0">
                <a:latin typeface="Times New Roman" panose="02020603050405020304" pitchFamily="18" charset="0"/>
                <a:cs typeface="Times New Roman" panose="02020603050405020304" pitchFamily="18" charset="0"/>
              </a:rPr>
              <a:t> filters</a:t>
            </a:r>
            <a:endParaRPr lang="zh-CN" altLang="en-US" b="0" dirty="0"/>
          </a:p>
        </p:txBody>
      </p:sp>
      <p:sp>
        <p:nvSpPr>
          <p:cNvPr id="69" name="文本框 68"/>
          <p:cNvSpPr txBox="1"/>
          <p:nvPr/>
        </p:nvSpPr>
        <p:spPr>
          <a:xfrm>
            <a:off x="6012160" y="4650886"/>
            <a:ext cx="1828946" cy="369332"/>
          </a:xfrm>
          <a:prstGeom prst="rect">
            <a:avLst/>
          </a:prstGeom>
          <a:noFill/>
        </p:spPr>
        <p:txBody>
          <a:bodyPr wrap="square" rtlCol="0">
            <a:spAutoFit/>
          </a:bodyPr>
          <a:lstStyle>
            <a:defPPr>
              <a:defRPr lang="zh-HK"/>
            </a:defPPr>
            <a:lvl1pPr>
              <a:defRPr b="1">
                <a:latin typeface="楷体" panose="02010609060101010101" pitchFamily="49" charset="-122"/>
                <a:ea typeface="楷体" panose="02010609060101010101" pitchFamily="49" charset="-122"/>
              </a:defRPr>
            </a:lvl1pPr>
          </a:lstStyle>
          <a:p>
            <a:r>
              <a:rPr lang="en-US" altLang="zh-CN" b="0" dirty="0">
                <a:latin typeface="Times New Roman" panose="02020603050405020304" pitchFamily="18" charset="0"/>
                <a:cs typeface="Times New Roman" panose="02020603050405020304" pitchFamily="18" charset="0"/>
              </a:rPr>
              <a:t>Compress models</a:t>
            </a:r>
            <a:endParaRPr lang="zh-CN" altLang="en-US" b="0" dirty="0"/>
          </a:p>
        </p:txBody>
      </p:sp>
      <p:sp>
        <p:nvSpPr>
          <p:cNvPr id="70" name="下箭头 69"/>
          <p:cNvSpPr/>
          <p:nvPr/>
        </p:nvSpPr>
        <p:spPr>
          <a:xfrm>
            <a:off x="6663103" y="4273066"/>
            <a:ext cx="360040" cy="48303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215834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 xmlns:a16="http://schemas.microsoft.com/office/drawing/2014/main" id="{F7D4A227-7B3E-EC44-A3C6-94E63771CC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3489" y="1402558"/>
            <a:ext cx="7214556" cy="1098545"/>
          </a:xfrm>
          <a:prstGeom prst="rect">
            <a:avLst/>
          </a:prstGeom>
        </p:spPr>
      </p:pic>
      <p:sp>
        <p:nvSpPr>
          <p:cNvPr id="3" name="矩形 2"/>
          <p:cNvSpPr/>
          <p:nvPr/>
        </p:nvSpPr>
        <p:spPr>
          <a:xfrm>
            <a:off x="3544993" y="1606527"/>
            <a:ext cx="817457" cy="66042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4610102" y="1606527"/>
            <a:ext cx="3363357" cy="66042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文本框 4"/>
          <p:cNvSpPr txBox="1"/>
          <p:nvPr/>
        </p:nvSpPr>
        <p:spPr>
          <a:xfrm>
            <a:off x="914528" y="686978"/>
            <a:ext cx="2922595" cy="461665"/>
          </a:xfrm>
          <a:prstGeom prst="rect">
            <a:avLst/>
          </a:prstGeom>
          <a:solidFill>
            <a:schemeClr val="accent4">
              <a:lumMod val="60000"/>
              <a:lumOff val="40000"/>
            </a:schemeClr>
          </a:solidFill>
          <a:ln w="28575">
            <a:solidFill>
              <a:schemeClr val="tx1"/>
            </a:solidFill>
          </a:ln>
        </p:spPr>
        <p:txBody>
          <a:bodyPr wrap="none" rtlCol="0">
            <a:spAutoFit/>
          </a:bodyPr>
          <a:lstStyle/>
          <a:p>
            <a:r>
              <a:rPr lang="en-US" altLang="zh-CN" sz="2400" b="1" dirty="0">
                <a:latin typeface="微软雅黑" panose="020B0503020204020204" pitchFamily="34" charset="-122"/>
                <a:ea typeface="微软雅黑" panose="020B0503020204020204" pitchFamily="34" charset="-122"/>
              </a:rPr>
              <a:t>A close look at </a:t>
            </a:r>
            <a:r>
              <a:rPr lang="en-US" altLang="zh-CN" sz="2400" b="1" dirty="0" err="1">
                <a:latin typeface="微软雅黑" panose="020B0503020204020204" pitchFamily="34" charset="-122"/>
                <a:ea typeface="微软雅黑" panose="020B0503020204020204" pitchFamily="34" charset="-122"/>
              </a:rPr>
              <a:t>Lp</a:t>
            </a:r>
            <a:endParaRPr lang="zh-CN" altLang="en-US" sz="2400" b="1" dirty="0">
              <a:latin typeface="微软雅黑" panose="020B0503020204020204" pitchFamily="34" charset="-122"/>
              <a:ea typeface="微软雅黑" panose="020B0503020204020204" pitchFamily="34" charset="-122"/>
            </a:endParaRPr>
          </a:p>
        </p:txBody>
      </p:sp>
      <p:cxnSp>
        <p:nvCxnSpPr>
          <p:cNvPr id="6" name="直接箭头连接符 5"/>
          <p:cNvCxnSpPr>
            <a:endCxn id="8" idx="0"/>
          </p:cNvCxnSpPr>
          <p:nvPr/>
        </p:nvCxnSpPr>
        <p:spPr>
          <a:xfrm flipH="1">
            <a:off x="3941796" y="2283414"/>
            <a:ext cx="11926" cy="8477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273491" y="3131139"/>
            <a:ext cx="1336610" cy="507831"/>
          </a:xfrm>
          <a:prstGeom prst="rect">
            <a:avLst/>
          </a:prstGeom>
          <a:solidFill>
            <a:schemeClr val="accent1">
              <a:lumMod val="60000"/>
              <a:lumOff val="40000"/>
            </a:schemeClr>
          </a:solidFill>
          <a:ln w="38100">
            <a:solidFill>
              <a:schemeClr val="tx1"/>
            </a:solidFill>
          </a:ln>
        </p:spPr>
        <p:txBody>
          <a:bodyPr wrap="square" rtlCol="0">
            <a:spAutoFit/>
          </a:bodyPr>
          <a:lstStyle/>
          <a:p>
            <a:r>
              <a:rPr lang="en-US" altLang="zh-CN" sz="1350" dirty="0">
                <a:latin typeface="微软雅黑" panose="020B0503020204020204" pitchFamily="34" charset="-122"/>
                <a:ea typeface="微软雅黑" panose="020B0503020204020204" pitchFamily="34" charset="-122"/>
              </a:rPr>
              <a:t>Discrete Value</a:t>
            </a:r>
            <a:endParaRPr lang="zh-CN" altLang="en-US" sz="135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5921440" y="3114675"/>
            <a:ext cx="1565210" cy="507831"/>
          </a:xfrm>
          <a:prstGeom prst="rect">
            <a:avLst/>
          </a:prstGeom>
          <a:solidFill>
            <a:schemeClr val="accent1">
              <a:lumMod val="60000"/>
              <a:lumOff val="40000"/>
            </a:schemeClr>
          </a:solidFill>
          <a:ln w="38100">
            <a:solidFill>
              <a:schemeClr val="tx1"/>
            </a:solidFill>
          </a:ln>
        </p:spPr>
        <p:txBody>
          <a:bodyPr wrap="square" rtlCol="0">
            <a:spAutoFit/>
          </a:bodyPr>
          <a:lstStyle/>
          <a:p>
            <a:r>
              <a:rPr lang="en-US" altLang="zh-CN" sz="1350" dirty="0">
                <a:latin typeface="微软雅黑" panose="020B0503020204020204" pitchFamily="34" charset="-122"/>
                <a:ea typeface="微软雅黑" panose="020B0503020204020204" pitchFamily="34" charset="-122"/>
              </a:rPr>
              <a:t>continuous Value</a:t>
            </a:r>
            <a:endParaRPr lang="zh-CN" altLang="en-US" sz="1350" dirty="0">
              <a:latin typeface="微软雅黑" panose="020B0503020204020204" pitchFamily="34" charset="-122"/>
              <a:ea typeface="微软雅黑" panose="020B0503020204020204" pitchFamily="34" charset="-122"/>
            </a:endParaRPr>
          </a:p>
        </p:txBody>
      </p:sp>
      <p:cxnSp>
        <p:nvCxnSpPr>
          <p:cNvPr id="10" name="直接箭头连接符 9"/>
          <p:cNvCxnSpPr/>
          <p:nvPr/>
        </p:nvCxnSpPr>
        <p:spPr>
          <a:xfrm>
            <a:off x="6616255" y="2259602"/>
            <a:ext cx="0" cy="83542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660558" y="4124325"/>
            <a:ext cx="6140418" cy="530915"/>
          </a:xfrm>
          <a:prstGeom prst="rect">
            <a:avLst/>
          </a:prstGeom>
          <a:solidFill>
            <a:schemeClr val="accent4">
              <a:lumMod val="20000"/>
              <a:lumOff val="80000"/>
            </a:schemeClr>
          </a:solidFill>
          <a:ln w="38100">
            <a:solidFill>
              <a:schemeClr val="tx1"/>
            </a:solidFill>
          </a:ln>
        </p:spPr>
        <p:txBody>
          <a:bodyPr wrap="square" rtlCol="0">
            <a:spAutoFit/>
          </a:bodyPr>
          <a:lstStyle/>
          <a:p>
            <a:r>
              <a:rPr lang="en-US" altLang="zh-CN" sz="1500" dirty="0">
                <a:solidFill>
                  <a:srgbClr val="002060"/>
                </a:solidFill>
                <a:latin typeface="微软雅黑" panose="020B0503020204020204" pitchFamily="34" charset="-122"/>
                <a:ea typeface="微软雅黑" panose="020B0503020204020204" pitchFamily="34" charset="-122"/>
              </a:rPr>
              <a:t>Continuous values </a:t>
            </a:r>
            <a:r>
              <a:rPr lang="en-US" altLang="zh-CN" sz="1350" dirty="0">
                <a:latin typeface="微软雅黑" panose="020B0503020204020204" pitchFamily="34" charset="-122"/>
                <a:ea typeface="微软雅黑" panose="020B0503020204020204" pitchFamily="34" charset="-122"/>
              </a:rPr>
              <a:t>tend to </a:t>
            </a:r>
            <a:r>
              <a:rPr lang="en-US" altLang="zh-CN" sz="1350" b="1" dirty="0">
                <a:latin typeface="微软雅黑" panose="020B0503020204020204" pitchFamily="34" charset="-122"/>
                <a:ea typeface="微软雅黑" panose="020B0503020204020204" pitchFamily="34" charset="-122"/>
              </a:rPr>
              <a:t>converge to </a:t>
            </a:r>
            <a:r>
              <a:rPr lang="en-US" altLang="zh-CN" sz="1350" dirty="0">
                <a:latin typeface="微软雅黑" panose="020B0503020204020204" pitchFamily="34" charset="-122"/>
                <a:ea typeface="微软雅黑" panose="020B0503020204020204" pitchFamily="34" charset="-122"/>
              </a:rPr>
              <a:t>a set of nearest </a:t>
            </a:r>
            <a:r>
              <a:rPr lang="en-US" altLang="zh-CN" sz="1350" dirty="0">
                <a:solidFill>
                  <a:srgbClr val="002060"/>
                </a:solidFill>
                <a:latin typeface="微软雅黑" panose="020B0503020204020204" pitchFamily="34" charset="-122"/>
                <a:ea typeface="微软雅黑" panose="020B0503020204020204" pitchFamily="34" charset="-122"/>
              </a:rPr>
              <a:t>discrete values</a:t>
            </a:r>
          </a:p>
        </p:txBody>
      </p:sp>
      <p:cxnSp>
        <p:nvCxnSpPr>
          <p:cNvPr id="15" name="直接箭头连接符 14"/>
          <p:cNvCxnSpPr>
            <a:endCxn id="14" idx="0"/>
          </p:cNvCxnSpPr>
          <p:nvPr/>
        </p:nvCxnSpPr>
        <p:spPr>
          <a:xfrm>
            <a:off x="3965646" y="3408138"/>
            <a:ext cx="765121" cy="7161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5921441" y="3423463"/>
            <a:ext cx="688300" cy="7008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p:cNvSpPr txBox="1"/>
              <p:nvPr/>
            </p:nvSpPr>
            <p:spPr>
              <a:xfrm>
                <a:off x="5047037" y="3784907"/>
                <a:ext cx="555345" cy="223716"/>
              </a:xfrm>
              <a:prstGeom prst="rect">
                <a:avLst/>
              </a:prstGeom>
              <a:solidFill>
                <a:srgbClr val="92D05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𝐿</m:t>
                          </m:r>
                        </m:e>
                        <m:sub>
                          <m:r>
                            <a:rPr lang="en-US" altLang="zh-CN" sz="1350" i="1">
                              <a:latin typeface="Cambria Math" panose="02040503050406030204" pitchFamily="18" charset="0"/>
                            </a:rPr>
                            <m:t>𝑝</m:t>
                          </m:r>
                        </m:sub>
                      </m:sSub>
                      <m:r>
                        <a:rPr lang="en-US" altLang="zh-CN" sz="1350" i="1">
                          <a:latin typeface="Cambria Math" panose="02040503050406030204" pitchFamily="18" charset="0"/>
                          <a:ea typeface="Cambria Math" panose="02040503050406030204" pitchFamily="18" charset="0"/>
                        </a:rPr>
                        <m:t>→0</m:t>
                      </m:r>
                    </m:oMath>
                  </m:oMathPara>
                </a14:m>
                <a:endParaRPr lang="zh-CN" altLang="en-US" sz="1350" dirty="0"/>
              </a:p>
            </p:txBody>
          </p:sp>
        </mc:Choice>
        <mc:Fallback xmlns="">
          <p:sp>
            <p:nvSpPr>
              <p:cNvPr id="21" name="文本框 20"/>
              <p:cNvSpPr txBox="1">
                <a:spLocks noRot="1" noChangeAspect="1" noMove="1" noResize="1" noEditPoints="1" noAdjustHandles="1" noChangeArrowheads="1" noChangeShapeType="1" noTextEdit="1"/>
              </p:cNvSpPr>
              <p:nvPr/>
            </p:nvSpPr>
            <p:spPr>
              <a:xfrm>
                <a:off x="6729382" y="5046542"/>
                <a:ext cx="744178" cy="298415"/>
              </a:xfrm>
              <a:prstGeom prst="rect">
                <a:avLst/>
              </a:prstGeom>
              <a:blipFill rotWithShape="0">
                <a:blip r:embed="rId4"/>
                <a:stretch>
                  <a:fillRect l="-7377" r="-6557" b="-204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59742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9" grpId="0" animBg="1"/>
      <p:bldP spid="14" grpId="0" animBg="1"/>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641" y="1229055"/>
            <a:ext cx="5657012" cy="3522236"/>
          </a:xfrm>
          <a:prstGeom prst="rect">
            <a:avLst/>
          </a:prstGeom>
        </p:spPr>
      </p:pic>
      <p:sp>
        <p:nvSpPr>
          <p:cNvPr id="5" name="文本框 4"/>
          <p:cNvSpPr txBox="1"/>
          <p:nvPr/>
        </p:nvSpPr>
        <p:spPr>
          <a:xfrm>
            <a:off x="1698115" y="759279"/>
            <a:ext cx="3159092" cy="369332"/>
          </a:xfrm>
          <a:prstGeom prst="rect">
            <a:avLst/>
          </a:prstGeom>
          <a:solidFill>
            <a:schemeClr val="accent4">
              <a:lumMod val="20000"/>
              <a:lumOff val="80000"/>
            </a:schemeClr>
          </a:solidFill>
          <a:ln w="38100">
            <a:solidFill>
              <a:schemeClr val="tx1"/>
            </a:solidFill>
          </a:ln>
        </p:spPr>
        <p:txBody>
          <a:bodyPr wrap="square" rtlCol="0">
            <a:spAutoFit/>
          </a:bodyPr>
          <a:lstStyle/>
          <a:p>
            <a:r>
              <a:rPr lang="en-US" altLang="zh-CN" dirty="0">
                <a:solidFill>
                  <a:srgbClr val="002060"/>
                </a:solidFill>
                <a:latin typeface="微软雅黑" panose="020B0503020204020204" pitchFamily="34" charset="-122"/>
                <a:ea typeface="微软雅黑" panose="020B0503020204020204" pitchFamily="34" charset="-122"/>
              </a:rPr>
              <a:t>Kernel weights distribution</a:t>
            </a:r>
          </a:p>
        </p:txBody>
      </p:sp>
      <mc:AlternateContent xmlns:mc="http://schemas.openxmlformats.org/markup-compatibility/2006" xmlns:a14="http://schemas.microsoft.com/office/drawing/2010/main">
        <mc:Choice Requires="a14">
          <p:sp>
            <p:nvSpPr>
              <p:cNvPr id="6" name="文本框 5"/>
              <p:cNvSpPr txBox="1"/>
              <p:nvPr/>
            </p:nvSpPr>
            <p:spPr>
              <a:xfrm>
                <a:off x="7048501" y="2239682"/>
                <a:ext cx="1732278" cy="369332"/>
              </a:xfrm>
              <a:prstGeom prst="rect">
                <a:avLst/>
              </a:prstGeom>
              <a:solidFill>
                <a:schemeClr val="bg1"/>
              </a:solidFill>
              <a:ln w="38100">
                <a:noFill/>
              </a:ln>
            </p:spPr>
            <p:txBody>
              <a:bodyPr wrap="square" rtlCol="0">
                <a:spAutoFit/>
              </a:bodyPr>
              <a:lstStyle/>
              <a:p>
                <a:r>
                  <a:rPr lang="en-US" altLang="zh-CN" b="1" dirty="0">
                    <a:latin typeface="微软雅黑" panose="020B0503020204020204" pitchFamily="34" charset="-122"/>
                    <a:ea typeface="微软雅黑" panose="020B0503020204020204" pitchFamily="34" charset="-122"/>
                  </a:rPr>
                  <a:t>Larger </a:t>
                </a:r>
                <a14:m>
                  <m:oMath xmlns:m="http://schemas.openxmlformats.org/officeDocument/2006/math">
                    <m:r>
                      <a:rPr lang="zh-CN" altLang="en-US" b="1" i="1">
                        <a:latin typeface="Cambria Math" panose="02040503050406030204" pitchFamily="18" charset="0"/>
                        <a:ea typeface="微软雅黑" panose="020B0503020204020204" pitchFamily="34" charset="-122"/>
                      </a:rPr>
                      <m:t>𝝀</m:t>
                    </m:r>
                  </m:oMath>
                </a14:m>
                <a:endParaRPr lang="en-US" altLang="zh-CN" b="1" dirty="0">
                  <a:latin typeface="微软雅黑" panose="020B0503020204020204" pitchFamily="34" charset="-122"/>
                  <a:ea typeface="微软雅黑" panose="020B0503020204020204" pitchFamily="34"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9398001" y="2986243"/>
                <a:ext cx="2309704" cy="461665"/>
              </a:xfrm>
              <a:prstGeom prst="rect">
                <a:avLst/>
              </a:prstGeom>
              <a:blipFill rotWithShape="0">
                <a:blip r:embed="rId4"/>
                <a:stretch>
                  <a:fillRect l="-4222" t="-10526" b="-28947"/>
                </a:stretch>
              </a:blipFill>
              <a:ln w="38100">
                <a:noFill/>
              </a:ln>
            </p:spPr>
            <p:txBody>
              <a:bodyPr/>
              <a:lstStyle/>
              <a:p>
                <a:r>
                  <a:rPr lang="zh-CN" altLang="en-US">
                    <a:noFill/>
                  </a:rPr>
                  <a:t> </a:t>
                </a:r>
              </a:p>
            </p:txBody>
          </p:sp>
        </mc:Fallback>
      </mc:AlternateContent>
      <p:sp>
        <p:nvSpPr>
          <p:cNvPr id="7" name="文本框 6"/>
          <p:cNvSpPr txBox="1"/>
          <p:nvPr/>
        </p:nvSpPr>
        <p:spPr>
          <a:xfrm>
            <a:off x="2632023" y="3139929"/>
            <a:ext cx="1990801" cy="300082"/>
          </a:xfrm>
          <a:prstGeom prst="rect">
            <a:avLst/>
          </a:prstGeom>
          <a:noFill/>
        </p:spPr>
        <p:txBody>
          <a:bodyPr wrap="none" rtlCol="0">
            <a:spAutoFit/>
          </a:bodyPr>
          <a:lstStyle/>
          <a:p>
            <a:r>
              <a:rPr lang="en-US" altLang="zh-CN" sz="1350" b="1" dirty="0">
                <a:latin typeface="微软雅黑" panose="020B0503020204020204" pitchFamily="34" charset="-122"/>
                <a:ea typeface="微软雅黑" panose="020B0503020204020204" pitchFamily="34" charset="-122"/>
              </a:rPr>
              <a:t>MAV (discrete value)</a:t>
            </a:r>
            <a:endParaRPr lang="zh-CN" altLang="en-US" sz="1350" b="1" dirty="0">
              <a:latin typeface="微软雅黑" panose="020B0503020204020204" pitchFamily="34" charset="-122"/>
              <a:ea typeface="微软雅黑" panose="020B0503020204020204" pitchFamily="34" charset="-122"/>
            </a:endParaRPr>
          </a:p>
        </p:txBody>
      </p:sp>
      <p:cxnSp>
        <p:nvCxnSpPr>
          <p:cNvPr id="8" name="直接箭头连接符 7"/>
          <p:cNvCxnSpPr/>
          <p:nvPr/>
        </p:nvCxnSpPr>
        <p:spPr>
          <a:xfrm flipH="1">
            <a:off x="2370472" y="3278428"/>
            <a:ext cx="261551" cy="1385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7048501" y="2824056"/>
            <a:ext cx="1732278" cy="369332"/>
          </a:xfrm>
          <a:prstGeom prst="rect">
            <a:avLst/>
          </a:prstGeom>
          <a:solidFill>
            <a:schemeClr val="bg1"/>
          </a:solidFill>
          <a:ln w="38100">
            <a:noFill/>
          </a:ln>
        </p:spPr>
        <p:txBody>
          <a:bodyPr wrap="square" rtlCol="0">
            <a:spAutoFit/>
          </a:bodyPr>
          <a:lstStyle/>
          <a:p>
            <a:r>
              <a:rPr lang="en-US" altLang="zh-CN" b="1" dirty="0">
                <a:latin typeface="微软雅黑" panose="020B0503020204020204" pitchFamily="34" charset="-122"/>
                <a:ea typeface="微软雅黑" panose="020B0503020204020204" pitchFamily="34" charset="-122"/>
              </a:rPr>
              <a:t>Smaller Var.</a:t>
            </a:r>
          </a:p>
        </p:txBody>
      </p:sp>
    </p:spTree>
    <p:extLst>
      <p:ext uri="{BB962C8B-B14F-4D97-AF65-F5344CB8AC3E}">
        <p14:creationId xmlns:p14="http://schemas.microsoft.com/office/powerpoint/2010/main" val="11611726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253" y="1419623"/>
            <a:ext cx="8197622" cy="2357332"/>
          </a:xfrm>
          <a:prstGeom prst="rect">
            <a:avLst/>
          </a:prstGeom>
        </p:spPr>
      </p:pic>
      <p:cxnSp>
        <p:nvCxnSpPr>
          <p:cNvPr id="4" name="直接箭头连接符 3"/>
          <p:cNvCxnSpPr/>
          <p:nvPr/>
        </p:nvCxnSpPr>
        <p:spPr>
          <a:xfrm>
            <a:off x="3406001" y="2688227"/>
            <a:ext cx="681296" cy="406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5520551" y="2688227"/>
            <a:ext cx="681296" cy="406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899592" y="627534"/>
            <a:ext cx="5616624" cy="369332"/>
          </a:xfrm>
          <a:prstGeom prst="rect">
            <a:avLst/>
          </a:prstGeom>
          <a:solidFill>
            <a:schemeClr val="accent4">
              <a:lumMod val="20000"/>
              <a:lumOff val="80000"/>
            </a:schemeClr>
          </a:solidFill>
          <a:ln w="38100">
            <a:solidFill>
              <a:schemeClr val="tx1"/>
            </a:solidFill>
          </a:ln>
        </p:spPr>
        <p:txBody>
          <a:bodyPr wrap="square" rtlCol="0">
            <a:spAutoFit/>
          </a:bodyPr>
          <a:lstStyle/>
          <a:p>
            <a:r>
              <a:rPr lang="en-US" altLang="zh-CN" dirty="0">
                <a:solidFill>
                  <a:srgbClr val="002060"/>
                </a:solidFill>
                <a:latin typeface="微软雅黑" panose="020B0503020204020204" pitchFamily="34" charset="-122"/>
                <a:ea typeface="微软雅黑" panose="020B0503020204020204" pitchFamily="34" charset="-122"/>
              </a:rPr>
              <a:t>Kernel weights distribution during training</a:t>
            </a:r>
          </a:p>
        </p:txBody>
      </p:sp>
    </p:spTree>
    <p:extLst>
      <p:ext uri="{BB962C8B-B14F-4D97-AF65-F5344CB8AC3E}">
        <p14:creationId xmlns:p14="http://schemas.microsoft.com/office/powerpoint/2010/main" val="37596477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507" y="1857317"/>
            <a:ext cx="7120143" cy="2019778"/>
          </a:xfrm>
          <a:prstGeom prst="rect">
            <a:avLst/>
          </a:prstGeom>
        </p:spPr>
      </p:pic>
      <p:sp>
        <p:nvSpPr>
          <p:cNvPr id="3" name="文本框 2"/>
          <p:cNvSpPr txBox="1"/>
          <p:nvPr/>
        </p:nvSpPr>
        <p:spPr>
          <a:xfrm>
            <a:off x="1128507" y="1182278"/>
            <a:ext cx="3209533" cy="461665"/>
          </a:xfrm>
          <a:prstGeom prst="rect">
            <a:avLst/>
          </a:prstGeom>
          <a:solidFill>
            <a:schemeClr val="accent4">
              <a:lumMod val="60000"/>
              <a:lumOff val="40000"/>
            </a:schemeClr>
          </a:solidFill>
          <a:ln w="38100">
            <a:solidFill>
              <a:schemeClr val="tx1"/>
            </a:solidFill>
          </a:ln>
        </p:spPr>
        <p:txBody>
          <a:bodyPr wrap="none" rtlCol="0">
            <a:spAutoFit/>
          </a:bodyPr>
          <a:lstStyle/>
          <a:p>
            <a:r>
              <a:rPr lang="en-US" altLang="zh-CN" sz="2400" b="1" dirty="0">
                <a:latin typeface="微软雅黑" panose="020B0503020204020204" pitchFamily="34" charset="-122"/>
                <a:ea typeface="微软雅黑" panose="020B0503020204020204" pitchFamily="34" charset="-122"/>
              </a:rPr>
              <a:t>The most suitable </a:t>
            </a:r>
            <a:r>
              <a:rPr lang="zh-CN" altLang="en-US" sz="2400" b="1" dirty="0">
                <a:latin typeface="微软雅黑" panose="020B0503020204020204" pitchFamily="34" charset="-122"/>
                <a:ea typeface="微软雅黑" panose="020B0503020204020204" pitchFamily="34" charset="-122"/>
              </a:rPr>
              <a:t>𝝀</a:t>
            </a:r>
          </a:p>
        </p:txBody>
      </p:sp>
      <p:sp>
        <p:nvSpPr>
          <p:cNvPr id="4" name="矩形 3"/>
          <p:cNvSpPr/>
          <p:nvPr/>
        </p:nvSpPr>
        <p:spPr>
          <a:xfrm>
            <a:off x="4468918" y="2454251"/>
            <a:ext cx="1027007" cy="135872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7362516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8431" y="1039808"/>
            <a:ext cx="4623649" cy="369332"/>
          </a:xfrm>
          <a:prstGeom prst="rect">
            <a:avLst/>
          </a:prstGeom>
          <a:solidFill>
            <a:schemeClr val="accent4">
              <a:lumMod val="20000"/>
              <a:lumOff val="80000"/>
            </a:schemeClr>
          </a:solidFill>
          <a:ln w="38100">
            <a:solidFill>
              <a:schemeClr val="tx1"/>
            </a:solidFill>
          </a:ln>
        </p:spPr>
        <p:txBody>
          <a:bodyPr wrap="square" rtlCol="0">
            <a:spAutoFit/>
          </a:bodyPr>
          <a:lstStyle/>
          <a:p>
            <a:r>
              <a:rPr lang="en-US" altLang="zh-CN" dirty="0">
                <a:solidFill>
                  <a:srgbClr val="002060"/>
                </a:solidFill>
                <a:latin typeface="微软雅黑" panose="020B0503020204020204" pitchFamily="34" charset="-122"/>
                <a:ea typeface="微软雅黑" panose="020B0503020204020204" pitchFamily="34" charset="-122"/>
              </a:rPr>
              <a:t>ResNet architecture modification  </a:t>
            </a: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6051" t="25645" r="28021" b="30456"/>
          <a:stretch/>
        </p:blipFill>
        <p:spPr>
          <a:xfrm>
            <a:off x="989409" y="2378461"/>
            <a:ext cx="3464719" cy="1271588"/>
          </a:xfrm>
          <a:prstGeom prst="rect">
            <a:avLst/>
          </a:prstGeom>
        </p:spPr>
      </p:pic>
      <p:sp>
        <p:nvSpPr>
          <p:cNvPr id="4" name="文本框 3"/>
          <p:cNvSpPr txBox="1"/>
          <p:nvPr/>
        </p:nvSpPr>
        <p:spPr>
          <a:xfrm>
            <a:off x="5225144" y="2378462"/>
            <a:ext cx="2573383" cy="1027204"/>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zh-CN" sz="1350" dirty="0">
                <a:latin typeface="微软雅黑" panose="020B0503020204020204" pitchFamily="34" charset="-122"/>
                <a:ea typeface="微软雅黑" panose="020B0503020204020204" pitchFamily="34" charset="-122"/>
              </a:rPr>
              <a:t>BN before Conv</a:t>
            </a:r>
          </a:p>
          <a:p>
            <a:pPr marL="214313" indent="-214313">
              <a:lnSpc>
                <a:spcPct val="150000"/>
              </a:lnSpc>
              <a:buFont typeface="Arial" panose="020B0604020202020204" pitchFamily="34" charset="0"/>
              <a:buChar char="•"/>
            </a:pPr>
            <a:r>
              <a:rPr lang="en-US" altLang="zh-CN" sz="1350" dirty="0">
                <a:latin typeface="微软雅黑" panose="020B0503020204020204" pitchFamily="34" charset="-122"/>
                <a:ea typeface="微软雅黑" panose="020B0503020204020204" pitchFamily="34" charset="-122"/>
              </a:rPr>
              <a:t>1 Conv with 1 shortcut</a:t>
            </a:r>
          </a:p>
          <a:p>
            <a:pPr marL="214313" indent="-214313">
              <a:lnSpc>
                <a:spcPct val="150000"/>
              </a:lnSpc>
              <a:buFont typeface="Arial" panose="020B0604020202020204" pitchFamily="34" charset="0"/>
              <a:buChar char="•"/>
            </a:pPr>
            <a:r>
              <a:rPr lang="en-US" altLang="zh-CN" sz="1350" dirty="0" err="1">
                <a:latin typeface="微软雅黑" panose="020B0503020204020204" pitchFamily="34" charset="-122"/>
                <a:ea typeface="微软雅黑" panose="020B0503020204020204" pitchFamily="34" charset="-122"/>
              </a:rPr>
              <a:t>Relu</a:t>
            </a:r>
            <a:r>
              <a:rPr lang="en-US" altLang="zh-CN" sz="1350" dirty="0">
                <a:latin typeface="微软雅黑" panose="020B0503020204020204" pitchFamily="34" charset="-122"/>
                <a:ea typeface="微软雅黑" panose="020B0503020204020204" pitchFamily="34" charset="-122"/>
              </a:rPr>
              <a:t> -&gt;</a:t>
            </a:r>
            <a:r>
              <a:rPr lang="en-US" altLang="zh-CN" sz="1350" dirty="0" err="1">
                <a:latin typeface="微软雅黑" panose="020B0503020204020204" pitchFamily="34" charset="-122"/>
                <a:ea typeface="微软雅黑" panose="020B0503020204020204" pitchFamily="34" charset="-122"/>
              </a:rPr>
              <a:t>PRelu</a:t>
            </a:r>
            <a:endParaRPr lang="zh-CN" altLang="en-US" sz="135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93817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909" y="1227790"/>
            <a:ext cx="3524432" cy="2886224"/>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862" y="1337334"/>
            <a:ext cx="3524432" cy="2667137"/>
          </a:xfrm>
          <a:prstGeom prst="rect">
            <a:avLst/>
          </a:prstGeom>
        </p:spPr>
      </p:pic>
      <p:sp>
        <p:nvSpPr>
          <p:cNvPr id="4" name="矩形 3"/>
          <p:cNvSpPr/>
          <p:nvPr/>
        </p:nvSpPr>
        <p:spPr>
          <a:xfrm>
            <a:off x="5114581" y="3382566"/>
            <a:ext cx="3148886" cy="16787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874465" y="3855204"/>
            <a:ext cx="3148886" cy="1492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文本框 5"/>
          <p:cNvSpPr txBox="1"/>
          <p:nvPr/>
        </p:nvSpPr>
        <p:spPr>
          <a:xfrm>
            <a:off x="1691680" y="450597"/>
            <a:ext cx="5274595" cy="369332"/>
          </a:xfrm>
          <a:prstGeom prst="rect">
            <a:avLst/>
          </a:prstGeom>
          <a:solidFill>
            <a:schemeClr val="accent4">
              <a:lumMod val="20000"/>
              <a:lumOff val="80000"/>
            </a:schemeClr>
          </a:solidFill>
          <a:ln w="38100">
            <a:solidFill>
              <a:schemeClr val="tx1"/>
            </a:solidFill>
          </a:ln>
        </p:spPr>
        <p:txBody>
          <a:bodyPr wrap="square" rtlCol="0">
            <a:spAutoFit/>
          </a:bodyPr>
          <a:lstStyle/>
          <a:p>
            <a:r>
              <a:rPr lang="en-US" altLang="zh-CN" dirty="0">
                <a:solidFill>
                  <a:srgbClr val="002060"/>
                </a:solidFill>
                <a:latin typeface="微软雅黑" panose="020B0503020204020204" pitchFamily="34" charset="-122"/>
                <a:ea typeface="微软雅黑" panose="020B0503020204020204" pitchFamily="34" charset="-122"/>
              </a:rPr>
              <a:t>Results on CIFAR and ImageNet dataset</a:t>
            </a:r>
          </a:p>
        </p:txBody>
      </p:sp>
    </p:spTree>
    <p:extLst>
      <p:ext uri="{BB962C8B-B14F-4D97-AF65-F5344CB8AC3E}">
        <p14:creationId xmlns:p14="http://schemas.microsoft.com/office/powerpoint/2010/main" val="28587392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058381" y="1011166"/>
            <a:ext cx="4866294" cy="369332"/>
          </a:xfrm>
          <a:prstGeom prst="rect">
            <a:avLst/>
          </a:prstGeom>
          <a:solidFill>
            <a:schemeClr val="accent4">
              <a:lumMod val="20000"/>
              <a:lumOff val="80000"/>
            </a:schemeClr>
          </a:solidFill>
          <a:ln w="38100">
            <a:solidFill>
              <a:schemeClr val="tx1"/>
            </a:solidFill>
          </a:ln>
        </p:spPr>
        <p:txBody>
          <a:bodyPr wrap="square" rtlCol="0">
            <a:spAutoFit/>
          </a:bodyPr>
          <a:lstStyle/>
          <a:p>
            <a:r>
              <a:rPr lang="en-US" altLang="zh-CN" dirty="0">
                <a:solidFill>
                  <a:srgbClr val="002060"/>
                </a:solidFill>
                <a:latin typeface="微软雅黑" panose="020B0503020204020204" pitchFamily="34" charset="-122"/>
                <a:ea typeface="微软雅黑" panose="020B0503020204020204" pitchFamily="34" charset="-122"/>
              </a:rPr>
              <a:t>Memory usage and efficiency comparison</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1654" y="2470422"/>
            <a:ext cx="5610513" cy="2067032"/>
          </a:xfrm>
          <a:prstGeom prst="rect">
            <a:avLst/>
          </a:prstGeom>
        </p:spPr>
      </p:pic>
      <p:sp>
        <p:nvSpPr>
          <p:cNvPr id="8" name="文本框 7"/>
          <p:cNvSpPr txBox="1"/>
          <p:nvPr/>
        </p:nvSpPr>
        <p:spPr>
          <a:xfrm>
            <a:off x="2813622" y="1931276"/>
            <a:ext cx="3666577" cy="300082"/>
          </a:xfrm>
          <a:prstGeom prst="rect">
            <a:avLst/>
          </a:prstGeom>
          <a:noFill/>
        </p:spPr>
        <p:txBody>
          <a:bodyPr wrap="square" rtlCol="0">
            <a:spAutoFit/>
          </a:bodyPr>
          <a:lstStyle/>
          <a:p>
            <a:r>
              <a:rPr lang="en-US" altLang="zh-CN" sz="1350" b="1" dirty="0">
                <a:solidFill>
                  <a:srgbClr val="0070C0"/>
                </a:solidFill>
                <a:latin typeface="微软雅黑" panose="020B0503020204020204" pitchFamily="34" charset="-122"/>
                <a:ea typeface="微软雅黑" panose="020B0503020204020204" pitchFamily="34" charset="-122"/>
              </a:rPr>
              <a:t>Negligible</a:t>
            </a:r>
            <a:r>
              <a:rPr lang="en-US" altLang="zh-CN" sz="1350" b="1" dirty="0">
                <a:latin typeface="微软雅黑" panose="020B0503020204020204" pitchFamily="34" charset="-122"/>
                <a:ea typeface="微软雅黑" panose="020B0503020204020204" pitchFamily="34" charset="-122"/>
              </a:rPr>
              <a:t> additional computation cost</a:t>
            </a:r>
            <a:endParaRPr lang="zh-CN" altLang="en-US" sz="135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10759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56643"/>
            <a:ext cx="9144000" cy="4304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3" name="任意多边形 32"/>
          <p:cNvSpPr/>
          <p:nvPr/>
        </p:nvSpPr>
        <p:spPr>
          <a:xfrm>
            <a:off x="1151442" y="-7939"/>
            <a:ext cx="254794" cy="340519"/>
          </a:xfrm>
          <a:custGeom>
            <a:avLst/>
            <a:gdLst>
              <a:gd name="connsiteX0" fmla="*/ 0 w 339725"/>
              <a:gd name="connsiteY0" fmla="*/ 0 h 454025"/>
              <a:gd name="connsiteX1" fmla="*/ 0 w 339725"/>
              <a:gd name="connsiteY1" fmla="*/ 339725 h 454025"/>
              <a:gd name="connsiteX2" fmla="*/ 165100 w 339725"/>
              <a:gd name="connsiteY2" fmla="*/ 454025 h 454025"/>
              <a:gd name="connsiteX3" fmla="*/ 339725 w 339725"/>
              <a:gd name="connsiteY3" fmla="*/ 352425 h 454025"/>
              <a:gd name="connsiteX4" fmla="*/ 339725 w 339725"/>
              <a:gd name="connsiteY4" fmla="*/ 3175 h 454025"/>
              <a:gd name="connsiteX5" fmla="*/ 0 w 339725"/>
              <a:gd name="connsiteY5" fmla="*/ 0 h 45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725" h="454025">
                <a:moveTo>
                  <a:pt x="0" y="0"/>
                </a:moveTo>
                <a:lnTo>
                  <a:pt x="0" y="339725"/>
                </a:lnTo>
                <a:lnTo>
                  <a:pt x="165100" y="454025"/>
                </a:lnTo>
                <a:lnTo>
                  <a:pt x="339725" y="352425"/>
                </a:lnTo>
                <a:lnTo>
                  <a:pt x="339725" y="3175"/>
                </a:lnTo>
                <a:lnTo>
                  <a:pt x="0" y="0"/>
                </a:lnTo>
                <a:close/>
              </a:path>
            </a:pathLst>
          </a:custGeom>
          <a:gradFill flip="none" rotWithShape="1">
            <a:gsLst>
              <a:gs pos="61000">
                <a:srgbClr val="EF4F14"/>
              </a:gs>
              <a:gs pos="1000">
                <a:srgbClr val="F3782D"/>
              </a:gs>
            </a:gsLst>
            <a:path path="circle">
              <a:fillToRect l="50000" t="50000" r="50000" b="50000"/>
            </a:path>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350"/>
          </a:p>
        </p:txBody>
      </p:sp>
      <p:sp>
        <p:nvSpPr>
          <p:cNvPr id="35" name="文本框 34"/>
          <p:cNvSpPr txBox="1"/>
          <p:nvPr/>
        </p:nvSpPr>
        <p:spPr>
          <a:xfrm>
            <a:off x="1449115" y="32572"/>
            <a:ext cx="1199367" cy="341632"/>
          </a:xfrm>
          <a:prstGeom prst="rect">
            <a:avLst/>
          </a:prstGeom>
          <a:noFill/>
        </p:spPr>
        <p:txBody>
          <a:bodyPr wrap="none" rtlCol="0">
            <a:spAutoFit/>
          </a:bodyPr>
          <a:lstStyle/>
          <a:p>
            <a:pPr>
              <a:lnSpc>
                <a:spcPct val="120000"/>
              </a:lnSpc>
            </a:pPr>
            <a:r>
              <a:rPr lang="en-US" altLang="zh-CN" sz="1350">
                <a:solidFill>
                  <a:schemeClr val="bg1">
                    <a:lumMod val="95000"/>
                  </a:schemeClr>
                </a:solidFill>
                <a:latin typeface="微软雅黑" panose="020B0503020204020204" pitchFamily="34" charset="-122"/>
                <a:ea typeface="微软雅黑" panose="020B0503020204020204" pitchFamily="34" charset="-122"/>
              </a:rPr>
              <a:t>Experiments</a:t>
            </a:r>
            <a:endParaRPr lang="zh-CN" altLang="en-US" sz="135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Freeform 96"/>
          <p:cNvSpPr>
            <a:spLocks noEditPoints="1"/>
          </p:cNvSpPr>
          <p:nvPr/>
        </p:nvSpPr>
        <p:spPr bwMode="auto">
          <a:xfrm>
            <a:off x="1189518" y="81517"/>
            <a:ext cx="178641" cy="95885"/>
          </a:xfrm>
          <a:custGeom>
            <a:avLst/>
            <a:gdLst>
              <a:gd name="T0" fmla="*/ 372 w 380"/>
              <a:gd name="T1" fmla="*/ 188 h 204"/>
              <a:gd name="T2" fmla="*/ 353 w 380"/>
              <a:gd name="T3" fmla="*/ 188 h 204"/>
              <a:gd name="T4" fmla="*/ 217 w 380"/>
              <a:gd name="T5" fmla="*/ 32 h 204"/>
              <a:gd name="T6" fmla="*/ 217 w 380"/>
              <a:gd name="T7" fmla="*/ 26 h 204"/>
              <a:gd name="T8" fmla="*/ 191 w 380"/>
              <a:gd name="T9" fmla="*/ 0 h 204"/>
              <a:gd name="T10" fmla="*/ 165 w 380"/>
              <a:gd name="T11" fmla="*/ 26 h 204"/>
              <a:gd name="T12" fmla="*/ 166 w 380"/>
              <a:gd name="T13" fmla="*/ 32 h 204"/>
              <a:gd name="T14" fmla="*/ 29 w 380"/>
              <a:gd name="T15" fmla="*/ 188 h 204"/>
              <a:gd name="T16" fmla="*/ 8 w 380"/>
              <a:gd name="T17" fmla="*/ 188 h 204"/>
              <a:gd name="T18" fmla="*/ 0 w 380"/>
              <a:gd name="T19" fmla="*/ 196 h 204"/>
              <a:gd name="T20" fmla="*/ 8 w 380"/>
              <a:gd name="T21" fmla="*/ 204 h 204"/>
              <a:gd name="T22" fmla="*/ 372 w 380"/>
              <a:gd name="T23" fmla="*/ 204 h 204"/>
              <a:gd name="T24" fmla="*/ 380 w 380"/>
              <a:gd name="T25" fmla="*/ 196 h 204"/>
              <a:gd name="T26" fmla="*/ 372 w 380"/>
              <a:gd name="T27" fmla="*/ 188 h 204"/>
              <a:gd name="T28" fmla="*/ 191 w 380"/>
              <a:gd name="T29" fmla="*/ 16 h 204"/>
              <a:gd name="T30" fmla="*/ 201 w 380"/>
              <a:gd name="T31" fmla="*/ 26 h 204"/>
              <a:gd name="T32" fmla="*/ 201 w 380"/>
              <a:gd name="T33" fmla="*/ 30 h 204"/>
              <a:gd name="T34" fmla="*/ 191 w 380"/>
              <a:gd name="T35" fmla="*/ 30 h 204"/>
              <a:gd name="T36" fmla="*/ 182 w 380"/>
              <a:gd name="T37" fmla="*/ 30 h 204"/>
              <a:gd name="T38" fmla="*/ 181 w 380"/>
              <a:gd name="T39" fmla="*/ 26 h 204"/>
              <a:gd name="T40" fmla="*/ 191 w 380"/>
              <a:gd name="T41" fmla="*/ 16 h 204"/>
              <a:gd name="T42" fmla="*/ 191 w 380"/>
              <a:gd name="T43" fmla="*/ 46 h 204"/>
              <a:gd name="T44" fmla="*/ 337 w 380"/>
              <a:gd name="T45" fmla="*/ 188 h 204"/>
              <a:gd name="T46" fmla="*/ 45 w 380"/>
              <a:gd name="T47" fmla="*/ 188 h 204"/>
              <a:gd name="T48" fmla="*/ 191 w 380"/>
              <a:gd name="T49" fmla="*/ 4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0" h="204">
                <a:moveTo>
                  <a:pt x="372" y="188"/>
                </a:moveTo>
                <a:cubicBezTo>
                  <a:pt x="353" y="188"/>
                  <a:pt x="353" y="188"/>
                  <a:pt x="353" y="188"/>
                </a:cubicBezTo>
                <a:cubicBezTo>
                  <a:pt x="351" y="109"/>
                  <a:pt x="293" y="44"/>
                  <a:pt x="217" y="32"/>
                </a:cubicBezTo>
                <a:cubicBezTo>
                  <a:pt x="217" y="30"/>
                  <a:pt x="217" y="28"/>
                  <a:pt x="217" y="26"/>
                </a:cubicBezTo>
                <a:cubicBezTo>
                  <a:pt x="217" y="12"/>
                  <a:pt x="206" y="0"/>
                  <a:pt x="191" y="0"/>
                </a:cubicBezTo>
                <a:cubicBezTo>
                  <a:pt x="177" y="0"/>
                  <a:pt x="165" y="12"/>
                  <a:pt x="165" y="26"/>
                </a:cubicBezTo>
                <a:cubicBezTo>
                  <a:pt x="165" y="28"/>
                  <a:pt x="165" y="30"/>
                  <a:pt x="166" y="32"/>
                </a:cubicBezTo>
                <a:cubicBezTo>
                  <a:pt x="90" y="44"/>
                  <a:pt x="31" y="109"/>
                  <a:pt x="29" y="188"/>
                </a:cubicBezTo>
                <a:cubicBezTo>
                  <a:pt x="8" y="188"/>
                  <a:pt x="8" y="188"/>
                  <a:pt x="8" y="188"/>
                </a:cubicBezTo>
                <a:cubicBezTo>
                  <a:pt x="4" y="188"/>
                  <a:pt x="0" y="191"/>
                  <a:pt x="0" y="196"/>
                </a:cubicBezTo>
                <a:cubicBezTo>
                  <a:pt x="0" y="200"/>
                  <a:pt x="4" y="204"/>
                  <a:pt x="8" y="204"/>
                </a:cubicBezTo>
                <a:cubicBezTo>
                  <a:pt x="372" y="204"/>
                  <a:pt x="372" y="204"/>
                  <a:pt x="372" y="204"/>
                </a:cubicBezTo>
                <a:cubicBezTo>
                  <a:pt x="376" y="204"/>
                  <a:pt x="380" y="200"/>
                  <a:pt x="380" y="196"/>
                </a:cubicBezTo>
                <a:cubicBezTo>
                  <a:pt x="380" y="191"/>
                  <a:pt x="376" y="188"/>
                  <a:pt x="372" y="188"/>
                </a:cubicBezTo>
                <a:moveTo>
                  <a:pt x="191" y="16"/>
                </a:moveTo>
                <a:cubicBezTo>
                  <a:pt x="197" y="16"/>
                  <a:pt x="201" y="21"/>
                  <a:pt x="201" y="26"/>
                </a:cubicBezTo>
                <a:cubicBezTo>
                  <a:pt x="201" y="28"/>
                  <a:pt x="201" y="29"/>
                  <a:pt x="201" y="30"/>
                </a:cubicBezTo>
                <a:cubicBezTo>
                  <a:pt x="197" y="30"/>
                  <a:pt x="194" y="30"/>
                  <a:pt x="191" y="30"/>
                </a:cubicBezTo>
                <a:cubicBezTo>
                  <a:pt x="188" y="30"/>
                  <a:pt x="185" y="30"/>
                  <a:pt x="182" y="30"/>
                </a:cubicBezTo>
                <a:cubicBezTo>
                  <a:pt x="181" y="29"/>
                  <a:pt x="181" y="28"/>
                  <a:pt x="181" y="26"/>
                </a:cubicBezTo>
                <a:cubicBezTo>
                  <a:pt x="181" y="21"/>
                  <a:pt x="186" y="16"/>
                  <a:pt x="191" y="16"/>
                </a:cubicBezTo>
                <a:moveTo>
                  <a:pt x="191" y="46"/>
                </a:moveTo>
                <a:cubicBezTo>
                  <a:pt x="270" y="46"/>
                  <a:pt x="335" y="109"/>
                  <a:pt x="337" y="188"/>
                </a:cubicBezTo>
                <a:cubicBezTo>
                  <a:pt x="45" y="188"/>
                  <a:pt x="45" y="188"/>
                  <a:pt x="45" y="188"/>
                </a:cubicBezTo>
                <a:cubicBezTo>
                  <a:pt x="47" y="109"/>
                  <a:pt x="112" y="46"/>
                  <a:pt x="191" y="46"/>
                </a:cubicBezTo>
              </a:path>
            </a:pathLst>
          </a:custGeom>
          <a:solidFill>
            <a:srgbClr val="C9270D"/>
          </a:solidFill>
          <a:ln w="9525">
            <a:solidFill>
              <a:srgbClr val="C9270D"/>
            </a:solidFill>
            <a:round/>
          </a:ln>
          <a:effectLst>
            <a:innerShdw blurRad="12700">
              <a:prstClr val="black">
                <a:alpha val="43000"/>
              </a:prstClr>
            </a:innerShdw>
          </a:effectLst>
        </p:spPr>
        <p:txBody>
          <a:bodyPr vert="horz" wrap="square" lIns="68580" tIns="34290" rIns="68580" bIns="34290" numCol="1" anchor="t" anchorCtr="0" compatLnSpc="1"/>
          <a:lstStyle/>
          <a:p>
            <a:pPr>
              <a:lnSpc>
                <a:spcPct val="120000"/>
              </a:lnSpc>
            </a:pPr>
            <a:endParaRPr lang="zh-CN" altLang="en-US" sz="1350"/>
          </a:p>
        </p:txBody>
      </p:sp>
      <p:pic>
        <p:nvPicPr>
          <p:cNvPr id="17" name="图片 16"/>
          <p:cNvPicPr>
            <a:picLocks noChangeAspect="1"/>
          </p:cNvPicPr>
          <p:nvPr/>
        </p:nvPicPr>
        <p:blipFill rotWithShape="1">
          <a:blip r:embed="rId2"/>
          <a:srcRect b="33520"/>
          <a:stretch>
            <a:fillRect/>
          </a:stretch>
        </p:blipFill>
        <p:spPr>
          <a:xfrm>
            <a:off x="709345" y="3567711"/>
            <a:ext cx="6823142" cy="807281"/>
          </a:xfrm>
          <a:prstGeom prst="rect">
            <a:avLst/>
          </a:prstGeom>
        </p:spPr>
      </p:pic>
      <p:pic>
        <p:nvPicPr>
          <p:cNvPr id="18" name="图片 17"/>
          <p:cNvPicPr>
            <a:picLocks noChangeAspect="1"/>
          </p:cNvPicPr>
          <p:nvPr/>
        </p:nvPicPr>
        <p:blipFill>
          <a:blip r:embed="rId3"/>
          <a:stretch>
            <a:fillRect/>
          </a:stretch>
        </p:blipFill>
        <p:spPr>
          <a:xfrm>
            <a:off x="4501220" y="384850"/>
            <a:ext cx="4178207" cy="2263991"/>
          </a:xfrm>
          <a:prstGeom prst="rect">
            <a:avLst/>
          </a:prstGeom>
        </p:spPr>
      </p:pic>
      <p:sp>
        <p:nvSpPr>
          <p:cNvPr id="20" name="文本框 19"/>
          <p:cNvSpPr txBox="1"/>
          <p:nvPr/>
        </p:nvSpPr>
        <p:spPr>
          <a:xfrm>
            <a:off x="4831556" y="2759869"/>
            <a:ext cx="3958590" cy="507831"/>
          </a:xfrm>
          <a:prstGeom prst="rect">
            <a:avLst/>
          </a:prstGeom>
          <a:solidFill>
            <a:schemeClr val="tx1">
              <a:lumMod val="65000"/>
              <a:lumOff val="35000"/>
            </a:schemeClr>
          </a:solidFill>
          <a:ln w="19050">
            <a:noFill/>
          </a:ln>
        </p:spPr>
        <p:txBody>
          <a:bodyPr wrap="square" rtlCol="0">
            <a:spAutoFit/>
          </a:bodyPr>
          <a:lstStyle/>
          <a:p>
            <a:pPr algn="just"/>
            <a:r>
              <a:rPr lang="en-US" sz="135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sym typeface="+mn-ea"/>
              </a:rPr>
              <a:t>The </a:t>
            </a:r>
            <a:r>
              <a:rPr sz="135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sym typeface="+mn-ea"/>
              </a:rPr>
              <a:t>proposed RBCN over </a:t>
            </a:r>
            <a:r>
              <a:rPr lang="en-US" sz="135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sym typeface="+mn-ea"/>
              </a:rPr>
              <a:t>XNOR</a:t>
            </a:r>
            <a:r>
              <a:rPr sz="135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sym typeface="+mn-ea"/>
              </a:rPr>
              <a:t> on  tracking task </a:t>
            </a:r>
            <a:r>
              <a:rPr lang="en-US" sz="135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sym typeface="+mn-ea"/>
              </a:rPr>
              <a:t>and almost closes to the full-precision results.</a:t>
            </a:r>
            <a:endParaRPr lang="en-US" sz="1350" dirty="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椭圆 2"/>
          <p:cNvSpPr/>
          <p:nvPr/>
        </p:nvSpPr>
        <p:spPr>
          <a:xfrm>
            <a:off x="7891939" y="600075"/>
            <a:ext cx="519113" cy="210264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椭圆 3"/>
          <p:cNvSpPr/>
          <p:nvPr/>
        </p:nvSpPr>
        <p:spPr>
          <a:xfrm>
            <a:off x="6628447" y="3983832"/>
            <a:ext cx="519113" cy="39100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7" name="图片 6"/>
          <p:cNvPicPr>
            <a:picLocks noChangeAspect="1"/>
          </p:cNvPicPr>
          <p:nvPr/>
        </p:nvPicPr>
        <p:blipFill>
          <a:blip r:embed="rId4"/>
          <a:stretch>
            <a:fillRect/>
          </a:stretch>
        </p:blipFill>
        <p:spPr>
          <a:xfrm>
            <a:off x="89535" y="762953"/>
            <a:ext cx="4563428" cy="2596515"/>
          </a:xfrm>
          <a:prstGeom prst="rect">
            <a:avLst/>
          </a:prstGeom>
        </p:spPr>
      </p:pic>
    </p:spTree>
    <p:extLst>
      <p:ext uri="{BB962C8B-B14F-4D97-AF65-F5344CB8AC3E}">
        <p14:creationId xmlns:p14="http://schemas.microsoft.com/office/powerpoint/2010/main" val="243132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3" grpId="0" bldLvl="0" animBg="1"/>
      <p:bldP spid="4"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0009"/>
            <a:ext cx="9144000" cy="4304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3" name="任意多边形 32"/>
          <p:cNvSpPr/>
          <p:nvPr/>
        </p:nvSpPr>
        <p:spPr>
          <a:xfrm>
            <a:off x="1151442" y="-7939"/>
            <a:ext cx="254794" cy="340519"/>
          </a:xfrm>
          <a:custGeom>
            <a:avLst/>
            <a:gdLst>
              <a:gd name="connsiteX0" fmla="*/ 0 w 339725"/>
              <a:gd name="connsiteY0" fmla="*/ 0 h 454025"/>
              <a:gd name="connsiteX1" fmla="*/ 0 w 339725"/>
              <a:gd name="connsiteY1" fmla="*/ 339725 h 454025"/>
              <a:gd name="connsiteX2" fmla="*/ 165100 w 339725"/>
              <a:gd name="connsiteY2" fmla="*/ 454025 h 454025"/>
              <a:gd name="connsiteX3" fmla="*/ 339725 w 339725"/>
              <a:gd name="connsiteY3" fmla="*/ 352425 h 454025"/>
              <a:gd name="connsiteX4" fmla="*/ 339725 w 339725"/>
              <a:gd name="connsiteY4" fmla="*/ 3175 h 454025"/>
              <a:gd name="connsiteX5" fmla="*/ 0 w 339725"/>
              <a:gd name="connsiteY5" fmla="*/ 0 h 45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725" h="454025">
                <a:moveTo>
                  <a:pt x="0" y="0"/>
                </a:moveTo>
                <a:lnTo>
                  <a:pt x="0" y="339725"/>
                </a:lnTo>
                <a:lnTo>
                  <a:pt x="165100" y="454025"/>
                </a:lnTo>
                <a:lnTo>
                  <a:pt x="339725" y="352425"/>
                </a:lnTo>
                <a:lnTo>
                  <a:pt x="339725" y="3175"/>
                </a:lnTo>
                <a:lnTo>
                  <a:pt x="0" y="0"/>
                </a:lnTo>
                <a:close/>
              </a:path>
            </a:pathLst>
          </a:custGeom>
          <a:gradFill flip="none" rotWithShape="1">
            <a:gsLst>
              <a:gs pos="61000">
                <a:srgbClr val="EF4F14"/>
              </a:gs>
              <a:gs pos="1000">
                <a:srgbClr val="F3782D"/>
              </a:gs>
            </a:gsLst>
            <a:path path="circle">
              <a:fillToRect l="50000" t="50000" r="50000" b="50000"/>
            </a:path>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350"/>
          </a:p>
        </p:txBody>
      </p:sp>
      <p:sp>
        <p:nvSpPr>
          <p:cNvPr id="35" name="文本框 34"/>
          <p:cNvSpPr txBox="1"/>
          <p:nvPr/>
        </p:nvSpPr>
        <p:spPr>
          <a:xfrm>
            <a:off x="1449115" y="32572"/>
            <a:ext cx="1199367" cy="341632"/>
          </a:xfrm>
          <a:prstGeom prst="rect">
            <a:avLst/>
          </a:prstGeom>
          <a:noFill/>
        </p:spPr>
        <p:txBody>
          <a:bodyPr wrap="none" rtlCol="0">
            <a:spAutoFit/>
          </a:bodyPr>
          <a:lstStyle/>
          <a:p>
            <a:pPr>
              <a:lnSpc>
                <a:spcPct val="120000"/>
              </a:lnSpc>
            </a:pPr>
            <a:r>
              <a:rPr lang="en-US" altLang="zh-CN" sz="1350">
                <a:solidFill>
                  <a:schemeClr val="bg1">
                    <a:lumMod val="95000"/>
                  </a:schemeClr>
                </a:solidFill>
                <a:latin typeface="微软雅黑" panose="020B0503020204020204" pitchFamily="34" charset="-122"/>
                <a:ea typeface="微软雅黑" panose="020B0503020204020204" pitchFamily="34" charset="-122"/>
              </a:rPr>
              <a:t>Experiments</a:t>
            </a:r>
            <a:endParaRPr lang="zh-CN" altLang="en-US" sz="135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Freeform 96"/>
          <p:cNvSpPr>
            <a:spLocks noEditPoints="1"/>
          </p:cNvSpPr>
          <p:nvPr/>
        </p:nvSpPr>
        <p:spPr bwMode="auto">
          <a:xfrm>
            <a:off x="1189518" y="81517"/>
            <a:ext cx="178641" cy="95885"/>
          </a:xfrm>
          <a:custGeom>
            <a:avLst/>
            <a:gdLst>
              <a:gd name="T0" fmla="*/ 372 w 380"/>
              <a:gd name="T1" fmla="*/ 188 h 204"/>
              <a:gd name="T2" fmla="*/ 353 w 380"/>
              <a:gd name="T3" fmla="*/ 188 h 204"/>
              <a:gd name="T4" fmla="*/ 217 w 380"/>
              <a:gd name="T5" fmla="*/ 32 h 204"/>
              <a:gd name="T6" fmla="*/ 217 w 380"/>
              <a:gd name="T7" fmla="*/ 26 h 204"/>
              <a:gd name="T8" fmla="*/ 191 w 380"/>
              <a:gd name="T9" fmla="*/ 0 h 204"/>
              <a:gd name="T10" fmla="*/ 165 w 380"/>
              <a:gd name="T11" fmla="*/ 26 h 204"/>
              <a:gd name="T12" fmla="*/ 166 w 380"/>
              <a:gd name="T13" fmla="*/ 32 h 204"/>
              <a:gd name="T14" fmla="*/ 29 w 380"/>
              <a:gd name="T15" fmla="*/ 188 h 204"/>
              <a:gd name="T16" fmla="*/ 8 w 380"/>
              <a:gd name="T17" fmla="*/ 188 h 204"/>
              <a:gd name="T18" fmla="*/ 0 w 380"/>
              <a:gd name="T19" fmla="*/ 196 h 204"/>
              <a:gd name="T20" fmla="*/ 8 w 380"/>
              <a:gd name="T21" fmla="*/ 204 h 204"/>
              <a:gd name="T22" fmla="*/ 372 w 380"/>
              <a:gd name="T23" fmla="*/ 204 h 204"/>
              <a:gd name="T24" fmla="*/ 380 w 380"/>
              <a:gd name="T25" fmla="*/ 196 h 204"/>
              <a:gd name="T26" fmla="*/ 372 w 380"/>
              <a:gd name="T27" fmla="*/ 188 h 204"/>
              <a:gd name="T28" fmla="*/ 191 w 380"/>
              <a:gd name="T29" fmla="*/ 16 h 204"/>
              <a:gd name="T30" fmla="*/ 201 w 380"/>
              <a:gd name="T31" fmla="*/ 26 h 204"/>
              <a:gd name="T32" fmla="*/ 201 w 380"/>
              <a:gd name="T33" fmla="*/ 30 h 204"/>
              <a:gd name="T34" fmla="*/ 191 w 380"/>
              <a:gd name="T35" fmla="*/ 30 h 204"/>
              <a:gd name="T36" fmla="*/ 182 w 380"/>
              <a:gd name="T37" fmla="*/ 30 h 204"/>
              <a:gd name="T38" fmla="*/ 181 w 380"/>
              <a:gd name="T39" fmla="*/ 26 h 204"/>
              <a:gd name="T40" fmla="*/ 191 w 380"/>
              <a:gd name="T41" fmla="*/ 16 h 204"/>
              <a:gd name="T42" fmla="*/ 191 w 380"/>
              <a:gd name="T43" fmla="*/ 46 h 204"/>
              <a:gd name="T44" fmla="*/ 337 w 380"/>
              <a:gd name="T45" fmla="*/ 188 h 204"/>
              <a:gd name="T46" fmla="*/ 45 w 380"/>
              <a:gd name="T47" fmla="*/ 188 h 204"/>
              <a:gd name="T48" fmla="*/ 191 w 380"/>
              <a:gd name="T49" fmla="*/ 4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0" h="204">
                <a:moveTo>
                  <a:pt x="372" y="188"/>
                </a:moveTo>
                <a:cubicBezTo>
                  <a:pt x="353" y="188"/>
                  <a:pt x="353" y="188"/>
                  <a:pt x="353" y="188"/>
                </a:cubicBezTo>
                <a:cubicBezTo>
                  <a:pt x="351" y="109"/>
                  <a:pt x="293" y="44"/>
                  <a:pt x="217" y="32"/>
                </a:cubicBezTo>
                <a:cubicBezTo>
                  <a:pt x="217" y="30"/>
                  <a:pt x="217" y="28"/>
                  <a:pt x="217" y="26"/>
                </a:cubicBezTo>
                <a:cubicBezTo>
                  <a:pt x="217" y="12"/>
                  <a:pt x="206" y="0"/>
                  <a:pt x="191" y="0"/>
                </a:cubicBezTo>
                <a:cubicBezTo>
                  <a:pt x="177" y="0"/>
                  <a:pt x="165" y="12"/>
                  <a:pt x="165" y="26"/>
                </a:cubicBezTo>
                <a:cubicBezTo>
                  <a:pt x="165" y="28"/>
                  <a:pt x="165" y="30"/>
                  <a:pt x="166" y="32"/>
                </a:cubicBezTo>
                <a:cubicBezTo>
                  <a:pt x="90" y="44"/>
                  <a:pt x="31" y="109"/>
                  <a:pt x="29" y="188"/>
                </a:cubicBezTo>
                <a:cubicBezTo>
                  <a:pt x="8" y="188"/>
                  <a:pt x="8" y="188"/>
                  <a:pt x="8" y="188"/>
                </a:cubicBezTo>
                <a:cubicBezTo>
                  <a:pt x="4" y="188"/>
                  <a:pt x="0" y="191"/>
                  <a:pt x="0" y="196"/>
                </a:cubicBezTo>
                <a:cubicBezTo>
                  <a:pt x="0" y="200"/>
                  <a:pt x="4" y="204"/>
                  <a:pt x="8" y="204"/>
                </a:cubicBezTo>
                <a:cubicBezTo>
                  <a:pt x="372" y="204"/>
                  <a:pt x="372" y="204"/>
                  <a:pt x="372" y="204"/>
                </a:cubicBezTo>
                <a:cubicBezTo>
                  <a:pt x="376" y="204"/>
                  <a:pt x="380" y="200"/>
                  <a:pt x="380" y="196"/>
                </a:cubicBezTo>
                <a:cubicBezTo>
                  <a:pt x="380" y="191"/>
                  <a:pt x="376" y="188"/>
                  <a:pt x="372" y="188"/>
                </a:cubicBezTo>
                <a:moveTo>
                  <a:pt x="191" y="16"/>
                </a:moveTo>
                <a:cubicBezTo>
                  <a:pt x="197" y="16"/>
                  <a:pt x="201" y="21"/>
                  <a:pt x="201" y="26"/>
                </a:cubicBezTo>
                <a:cubicBezTo>
                  <a:pt x="201" y="28"/>
                  <a:pt x="201" y="29"/>
                  <a:pt x="201" y="30"/>
                </a:cubicBezTo>
                <a:cubicBezTo>
                  <a:pt x="197" y="30"/>
                  <a:pt x="194" y="30"/>
                  <a:pt x="191" y="30"/>
                </a:cubicBezTo>
                <a:cubicBezTo>
                  <a:pt x="188" y="30"/>
                  <a:pt x="185" y="30"/>
                  <a:pt x="182" y="30"/>
                </a:cubicBezTo>
                <a:cubicBezTo>
                  <a:pt x="181" y="29"/>
                  <a:pt x="181" y="28"/>
                  <a:pt x="181" y="26"/>
                </a:cubicBezTo>
                <a:cubicBezTo>
                  <a:pt x="181" y="21"/>
                  <a:pt x="186" y="16"/>
                  <a:pt x="191" y="16"/>
                </a:cubicBezTo>
                <a:moveTo>
                  <a:pt x="191" y="46"/>
                </a:moveTo>
                <a:cubicBezTo>
                  <a:pt x="270" y="46"/>
                  <a:pt x="335" y="109"/>
                  <a:pt x="337" y="188"/>
                </a:cubicBezTo>
                <a:cubicBezTo>
                  <a:pt x="45" y="188"/>
                  <a:pt x="45" y="188"/>
                  <a:pt x="45" y="188"/>
                </a:cubicBezTo>
                <a:cubicBezTo>
                  <a:pt x="47" y="109"/>
                  <a:pt x="112" y="46"/>
                  <a:pt x="191" y="46"/>
                </a:cubicBezTo>
              </a:path>
            </a:pathLst>
          </a:custGeom>
          <a:solidFill>
            <a:srgbClr val="C9270D"/>
          </a:solidFill>
          <a:ln w="9525">
            <a:solidFill>
              <a:srgbClr val="C9270D"/>
            </a:solidFill>
            <a:round/>
          </a:ln>
          <a:effectLst>
            <a:innerShdw blurRad="12700">
              <a:prstClr val="black">
                <a:alpha val="43000"/>
              </a:prstClr>
            </a:innerShdw>
          </a:effectLst>
        </p:spPr>
        <p:txBody>
          <a:bodyPr vert="horz" wrap="square" lIns="68580" tIns="34290" rIns="68580" bIns="34290" numCol="1" anchor="t" anchorCtr="0" compatLnSpc="1"/>
          <a:lstStyle/>
          <a:p>
            <a:pPr>
              <a:lnSpc>
                <a:spcPct val="120000"/>
              </a:lnSpc>
            </a:pPr>
            <a:endParaRPr lang="zh-CN" altLang="en-US" sz="1350"/>
          </a:p>
        </p:txBody>
      </p:sp>
      <p:graphicFrame>
        <p:nvGraphicFramePr>
          <p:cNvPr id="5" name="表格 4"/>
          <p:cNvGraphicFramePr>
            <a:graphicFrameLocks noGrp="1"/>
          </p:cNvGraphicFramePr>
          <p:nvPr>
            <p:extLst>
              <p:ext uri="{D42A27DB-BD31-4B8C-83A1-F6EECF244321}">
                <p14:modId xmlns:p14="http://schemas.microsoft.com/office/powerpoint/2010/main" val="583098735"/>
              </p:ext>
            </p:extLst>
          </p:nvPr>
        </p:nvGraphicFramePr>
        <p:xfrm>
          <a:off x="3655688" y="920999"/>
          <a:ext cx="4676432" cy="563880"/>
        </p:xfrm>
        <a:graphic>
          <a:graphicData uri="http://schemas.openxmlformats.org/drawingml/2006/table">
            <a:tbl>
              <a:tblPr firstRow="1" bandRow="1">
                <a:tableStyleId>{5940675A-B579-460E-94D1-54222C63F5DA}</a:tableStyleId>
              </a:tblPr>
              <a:tblGrid>
                <a:gridCol w="1169108">
                  <a:extLst>
                    <a:ext uri="{9D8B030D-6E8A-4147-A177-3AD203B41FA5}">
                      <a16:colId xmlns="" xmlns:a16="http://schemas.microsoft.com/office/drawing/2014/main" val="20000"/>
                    </a:ext>
                  </a:extLst>
                </a:gridCol>
                <a:gridCol w="1169108">
                  <a:extLst>
                    <a:ext uri="{9D8B030D-6E8A-4147-A177-3AD203B41FA5}">
                      <a16:colId xmlns="" xmlns:a16="http://schemas.microsoft.com/office/drawing/2014/main" val="20001"/>
                    </a:ext>
                  </a:extLst>
                </a:gridCol>
                <a:gridCol w="1169108">
                  <a:extLst>
                    <a:ext uri="{9D8B030D-6E8A-4147-A177-3AD203B41FA5}">
                      <a16:colId xmlns="" xmlns:a16="http://schemas.microsoft.com/office/drawing/2014/main" val="20002"/>
                    </a:ext>
                  </a:extLst>
                </a:gridCol>
                <a:gridCol w="1169108">
                  <a:extLst>
                    <a:ext uri="{9D8B030D-6E8A-4147-A177-3AD203B41FA5}">
                      <a16:colId xmlns="" xmlns:a16="http://schemas.microsoft.com/office/drawing/2014/main" val="20003"/>
                    </a:ext>
                  </a:extLst>
                </a:gridCol>
              </a:tblGrid>
              <a:tr h="274320">
                <a:tc>
                  <a:txBody>
                    <a:bodyPr/>
                    <a:lstStyle/>
                    <a:p>
                      <a:r>
                        <a:rPr lang="en-US" altLang="zh-CN" sz="1400" dirty="0"/>
                        <a:t>Dataset</a:t>
                      </a:r>
                      <a:endParaRPr lang="zh-CN" altLang="en-US" sz="1400" dirty="0"/>
                    </a:p>
                  </a:txBody>
                  <a:tcPr marL="68580" marR="68580" marT="34290" marB="34290"/>
                </a:tc>
                <a:tc>
                  <a:txBody>
                    <a:bodyPr/>
                    <a:lstStyle/>
                    <a:p>
                      <a:r>
                        <a:rPr lang="en-US" altLang="zh-CN" sz="1400" dirty="0"/>
                        <a:t>Top1(best)</a:t>
                      </a:r>
                      <a:endParaRPr lang="zh-CN" altLang="en-US" sz="1400" dirty="0"/>
                    </a:p>
                  </a:txBody>
                  <a:tcPr marL="68580" marR="68580" marT="34290" marB="34290"/>
                </a:tc>
                <a:tc>
                  <a:txBody>
                    <a:bodyPr/>
                    <a:lstStyle/>
                    <a:p>
                      <a:r>
                        <a:rPr lang="en-US" altLang="zh-CN" sz="1400" dirty="0"/>
                        <a:t>Full-Precision</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mn-lt"/>
                          <a:ea typeface="+mn-ea"/>
                          <a:cs typeface="+mn-cs"/>
                        </a:rPr>
                        <a:t>1-bit model</a:t>
                      </a:r>
                    </a:p>
                  </a:txBody>
                  <a:tcPr marL="68580" marR="68580" marT="34290" marB="34290"/>
                </a:tc>
                <a:extLst>
                  <a:ext uri="{0D108BD9-81ED-4DB2-BD59-A6C34878D82A}">
                    <a16:rowId xmlns="" xmlns:a16="http://schemas.microsoft.com/office/drawing/2014/main" val="10000"/>
                  </a:ext>
                </a:extLst>
              </a:tr>
              <a:tr h="274320">
                <a:tc>
                  <a:txBody>
                    <a:bodyPr/>
                    <a:lstStyle/>
                    <a:p>
                      <a:r>
                        <a:rPr lang="en-US" altLang="zh-CN" sz="1400" dirty="0"/>
                        <a:t>fer2013</a:t>
                      </a:r>
                      <a:endParaRPr lang="zh-CN" altLang="en-US" sz="1400" dirty="0"/>
                    </a:p>
                  </a:txBody>
                  <a:tcPr marL="68580" marR="68580" marT="34290" marB="34290"/>
                </a:tc>
                <a:tc>
                  <a:txBody>
                    <a:bodyPr/>
                    <a:lstStyle/>
                    <a:p>
                      <a:r>
                        <a:rPr lang="en-US" altLang="zh-CN" sz="1400" dirty="0"/>
                        <a:t>71.2</a:t>
                      </a:r>
                      <a:endParaRPr lang="zh-CN" altLang="en-US" sz="1400" dirty="0"/>
                    </a:p>
                  </a:txBody>
                  <a:tcPr marL="68580" marR="68580" marT="34290" marB="34290"/>
                </a:tc>
                <a:tc>
                  <a:txBody>
                    <a:bodyPr/>
                    <a:lstStyle/>
                    <a:p>
                      <a:r>
                        <a:rPr lang="en-US" altLang="zh-CN" sz="1400" dirty="0"/>
                        <a:t>71.38</a:t>
                      </a:r>
                      <a:endParaRPr lang="zh-CN" altLang="en-US" sz="1400" dirty="0"/>
                    </a:p>
                  </a:txBody>
                  <a:tcPr marL="68580" marR="68580" marT="34290" marB="34290"/>
                </a:tc>
                <a:tc>
                  <a:txBody>
                    <a:bodyPr/>
                    <a:lstStyle/>
                    <a:p>
                      <a:r>
                        <a:rPr lang="en-US" altLang="zh-CN" sz="1400" dirty="0">
                          <a:solidFill>
                            <a:srgbClr val="FF0000"/>
                          </a:solidFill>
                        </a:rPr>
                        <a:t>69.82</a:t>
                      </a:r>
                    </a:p>
                  </a:txBody>
                  <a:tcPr marL="68580" marR="68580" marT="34290" marB="34290"/>
                </a:tc>
                <a:extLst>
                  <a:ext uri="{0D108BD9-81ED-4DB2-BD59-A6C34878D82A}">
                    <a16:rowId xmlns="" xmlns:a16="http://schemas.microsoft.com/office/drawing/2014/main" val="10001"/>
                  </a:ext>
                </a:extLst>
              </a:tr>
            </a:tbl>
          </a:graphicData>
        </a:graphic>
      </p:graphicFrame>
      <p:sp>
        <p:nvSpPr>
          <p:cNvPr id="6" name="文本框 5"/>
          <p:cNvSpPr txBox="1"/>
          <p:nvPr/>
        </p:nvSpPr>
        <p:spPr>
          <a:xfrm>
            <a:off x="2483768" y="478822"/>
            <a:ext cx="6443735" cy="300082"/>
          </a:xfrm>
          <a:prstGeom prst="rect">
            <a:avLst/>
          </a:prstGeom>
          <a:noFill/>
        </p:spPr>
        <p:txBody>
          <a:bodyPr wrap="square" rtlCol="0">
            <a:spAutoFit/>
          </a:bodyPr>
          <a:lstStyle/>
          <a:p>
            <a:pPr algn="ctr"/>
            <a:r>
              <a:rPr kumimoji="1" lang="en-US" altLang="zh-CN" sz="1350" dirty="0"/>
              <a:t>Table 6: Emotion classification accuracy(%) on fer2013</a:t>
            </a:r>
            <a:endParaRPr kumimoji="1" lang="zh-CN" altLang="en-US" sz="1350" dirty="0"/>
          </a:p>
        </p:txBody>
      </p:sp>
      <p:pic>
        <p:nvPicPr>
          <p:cNvPr id="8" name="图片 7"/>
          <p:cNvPicPr>
            <a:picLocks noChangeAspect="1"/>
          </p:cNvPicPr>
          <p:nvPr/>
        </p:nvPicPr>
        <p:blipFill>
          <a:blip r:embed="rId2"/>
          <a:stretch>
            <a:fillRect/>
          </a:stretch>
        </p:blipFill>
        <p:spPr>
          <a:xfrm>
            <a:off x="491175" y="774204"/>
            <a:ext cx="2352633" cy="1674521"/>
          </a:xfrm>
          <a:prstGeom prst="rect">
            <a:avLst/>
          </a:prstGeom>
        </p:spPr>
      </p:pic>
      <p:sp>
        <p:nvSpPr>
          <p:cNvPr id="9" name="文本框 8"/>
          <p:cNvSpPr txBox="1"/>
          <p:nvPr/>
        </p:nvSpPr>
        <p:spPr>
          <a:xfrm>
            <a:off x="247088" y="2601332"/>
            <a:ext cx="3399182" cy="923330"/>
          </a:xfrm>
          <a:prstGeom prst="rect">
            <a:avLst/>
          </a:prstGeom>
          <a:noFill/>
        </p:spPr>
        <p:txBody>
          <a:bodyPr wrap="square" rtlCol="0">
            <a:spAutoFit/>
          </a:bodyPr>
          <a:lstStyle/>
          <a:p>
            <a:r>
              <a:rPr lang="en-US" altLang="zh-CN" sz="1350" dirty="0"/>
              <a:t>Figure 10. Fer2013 dataset. Each column consists of faces of the same expression: starting from the leftmost column: Angry, Disgust, Fear, Happy, Sad, Surprise, Neutral. </a:t>
            </a:r>
          </a:p>
        </p:txBody>
      </p:sp>
      <p:pic>
        <p:nvPicPr>
          <p:cNvPr id="3" name="图片 2"/>
          <p:cNvPicPr>
            <a:picLocks noChangeAspect="1"/>
          </p:cNvPicPr>
          <p:nvPr/>
        </p:nvPicPr>
        <p:blipFill rotWithShape="1">
          <a:blip r:embed="rId3"/>
          <a:srcRect l="38188" t="20601" r="1964" b="17800"/>
          <a:stretch/>
        </p:blipFill>
        <p:spPr>
          <a:xfrm>
            <a:off x="3461741" y="1556014"/>
            <a:ext cx="5472608" cy="3168352"/>
          </a:xfrm>
          <a:prstGeom prst="rect">
            <a:avLst/>
          </a:prstGeom>
        </p:spPr>
      </p:pic>
    </p:spTree>
    <p:extLst>
      <p:ext uri="{BB962C8B-B14F-4D97-AF65-F5344CB8AC3E}">
        <p14:creationId xmlns:p14="http://schemas.microsoft.com/office/powerpoint/2010/main" val="30090491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979712" y="339502"/>
            <a:ext cx="5328592" cy="461665"/>
          </a:xfrm>
          <a:prstGeom prst="rect">
            <a:avLst/>
          </a:prstGeom>
          <a:noFill/>
        </p:spPr>
        <p:txBody>
          <a:bodyPr wrap="square" rtlCol="0">
            <a:spAutoFit/>
          </a:bodyPr>
          <a:lstStyle/>
          <a:p>
            <a:r>
              <a:rPr lang="en-US" altLang="zh-CN" sz="2400" b="1" dirty="0">
                <a:solidFill>
                  <a:srgbClr val="0070C0"/>
                </a:solidFill>
                <a:latin typeface="微软雅黑" panose="020B0503020204020204" pitchFamily="34" charset="-122"/>
                <a:ea typeface="微软雅黑" panose="020B0503020204020204" pitchFamily="34" charset="-122"/>
              </a:rPr>
              <a:t>Facial Landmark Localization</a:t>
            </a:r>
            <a:endParaRPr lang="zh-CN" altLang="en-US" sz="24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3"/>
          <a:srcRect l="26375" t="22001" r="27950" b="40445"/>
          <a:stretch/>
        </p:blipFill>
        <p:spPr>
          <a:xfrm>
            <a:off x="395536" y="987574"/>
            <a:ext cx="7940342" cy="3672408"/>
          </a:xfrm>
          <a:prstGeom prst="rect">
            <a:avLst/>
          </a:prstGeom>
        </p:spPr>
      </p:pic>
    </p:spTree>
    <p:extLst>
      <p:ext uri="{BB962C8B-B14F-4D97-AF65-F5344CB8AC3E}">
        <p14:creationId xmlns:p14="http://schemas.microsoft.com/office/powerpoint/2010/main" val="14719345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48022"/>
            <a:ext cx="611560" cy="611560"/>
          </a:xfrm>
          <a:prstGeom prst="rect">
            <a:avLst/>
          </a:prstGeom>
          <a:solidFill>
            <a:srgbClr val="F46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4"/>
          <p:cNvSpPr txBox="1"/>
          <p:nvPr/>
        </p:nvSpPr>
        <p:spPr>
          <a:xfrm>
            <a:off x="683568" y="553747"/>
            <a:ext cx="1884660"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solidFill>
                  <a:srgbClr val="F46970"/>
                </a:solidFill>
                <a:latin typeface="微软雅黑" pitchFamily="34" charset="-122"/>
                <a:ea typeface="微软雅黑" pitchFamily="34" charset="-122"/>
              </a:rPr>
              <a:t>Introduction</a:t>
            </a:r>
            <a:endParaRPr lang="zh-CN" altLang="en-US" sz="2000" dirty="0">
              <a:solidFill>
                <a:srgbClr val="F46970"/>
              </a:solidFill>
              <a:latin typeface="微软雅黑" pitchFamily="34" charset="-122"/>
              <a:ea typeface="微软雅黑" pitchFamily="34" charset="-122"/>
            </a:endParaRPr>
          </a:p>
        </p:txBody>
      </p:sp>
      <p:sp>
        <p:nvSpPr>
          <p:cNvPr id="15" name="文本框 14"/>
          <p:cNvSpPr txBox="1"/>
          <p:nvPr/>
        </p:nvSpPr>
        <p:spPr>
          <a:xfrm>
            <a:off x="251520" y="2499742"/>
            <a:ext cx="1806072" cy="369332"/>
          </a:xfrm>
          <a:prstGeom prst="rect">
            <a:avLst/>
          </a:prstGeom>
          <a:noFill/>
        </p:spPr>
        <p:txBody>
          <a:bodyPr wrap="square" rtlCol="0">
            <a:spAutoFit/>
          </a:bodyPr>
          <a:lstStyle>
            <a:defPPr>
              <a:defRPr lang="zh-HK"/>
            </a:defPPr>
            <a:lvl1pPr>
              <a:defRPr b="1">
                <a:latin typeface="楷体" panose="02010609060101010101" pitchFamily="49" charset="-122"/>
                <a:ea typeface="楷体" panose="02010609060101010101" pitchFamily="49" charset="-122"/>
              </a:defRPr>
            </a:lvl1pPr>
          </a:lstStyle>
          <a:p>
            <a:r>
              <a:rPr lang="en-US" altLang="zh-CN" b="0">
                <a:latin typeface="Times New Roman" panose="02020603050405020304" pitchFamily="18" charset="0"/>
                <a:cs typeface="Times New Roman" panose="02020603050405020304" pitchFamily="18" charset="0"/>
              </a:rPr>
              <a:t>Binary Networks</a:t>
            </a:r>
            <a:endParaRPr lang="zh-CN" altLang="en-US" b="0" dirty="0"/>
          </a:p>
        </p:txBody>
      </p:sp>
      <p:cxnSp>
        <p:nvCxnSpPr>
          <p:cNvPr id="16" name="直接箭头连接符 55"/>
          <p:cNvCxnSpPr/>
          <p:nvPr/>
        </p:nvCxnSpPr>
        <p:spPr>
          <a:xfrm flipV="1">
            <a:off x="1979712" y="2721173"/>
            <a:ext cx="711721"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58"/>
          <p:cNvCxnSpPr/>
          <p:nvPr/>
        </p:nvCxnSpPr>
        <p:spPr>
          <a:xfrm>
            <a:off x="2771800" y="1707654"/>
            <a:ext cx="5667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60"/>
          <p:cNvCxnSpPr/>
          <p:nvPr/>
        </p:nvCxnSpPr>
        <p:spPr>
          <a:xfrm>
            <a:off x="2771800" y="2427734"/>
            <a:ext cx="5667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61"/>
          <p:cNvCxnSpPr/>
          <p:nvPr/>
        </p:nvCxnSpPr>
        <p:spPr>
          <a:xfrm>
            <a:off x="2771800" y="3723878"/>
            <a:ext cx="5667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直接连接符 62"/>
          <p:cNvCxnSpPr/>
          <p:nvPr/>
        </p:nvCxnSpPr>
        <p:spPr>
          <a:xfrm>
            <a:off x="2771800" y="1707654"/>
            <a:ext cx="0" cy="2016224"/>
          </a:xfrm>
          <a:prstGeom prst="line">
            <a:avLst/>
          </a:prstGeom>
          <a:ln w="28575">
            <a:tailEnd type="non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3419873" y="1347614"/>
            <a:ext cx="5256583" cy="646331"/>
          </a:xfrm>
          <a:prstGeom prst="rect">
            <a:avLst/>
          </a:prstGeom>
          <a:noFill/>
        </p:spPr>
        <p:txBody>
          <a:bodyPr wrap="square" rtlCol="0">
            <a:spAutoFit/>
          </a:bodyPr>
          <a:lstStyle>
            <a:defPPr>
              <a:defRPr lang="zh-CN"/>
            </a:defPPr>
            <a:lvl1pPr>
              <a:defRPr b="0">
                <a:latin typeface="Times New Roman" panose="02020603050405020304" pitchFamily="18" charset="0"/>
                <a:ea typeface="楷体" panose="02010609060101010101" pitchFamily="49" charset="-122"/>
                <a:cs typeface="Times New Roman" panose="02020603050405020304" pitchFamily="18" charset="0"/>
              </a:defRPr>
            </a:lvl1pPr>
          </a:lstStyle>
          <a:p>
            <a:r>
              <a:rPr lang="en-US" altLang="zh-CN" dirty="0" err="1"/>
              <a:t>Binaryconnect</a:t>
            </a:r>
            <a:r>
              <a:rPr lang="en-US" altLang="zh-CN" dirty="0"/>
              <a:t>: Training deep neural networks with binary weights during propagations.(</a:t>
            </a:r>
            <a:r>
              <a:rPr lang="en-US" altLang="zh-CN" b="1" dirty="0" err="1"/>
              <a:t>Binaryconnect</a:t>
            </a:r>
            <a:r>
              <a:rPr lang="en-US" altLang="zh-CN" dirty="0"/>
              <a:t>)</a:t>
            </a:r>
            <a:endParaRPr lang="zh-CN" altLang="en-US" dirty="0"/>
          </a:p>
        </p:txBody>
      </p:sp>
      <p:sp>
        <p:nvSpPr>
          <p:cNvPr id="23" name="矩形 22"/>
          <p:cNvSpPr/>
          <p:nvPr/>
        </p:nvSpPr>
        <p:spPr>
          <a:xfrm>
            <a:off x="3418904" y="2067694"/>
            <a:ext cx="5905624" cy="646331"/>
          </a:xfrm>
          <a:prstGeom prst="rect">
            <a:avLst/>
          </a:prstGeom>
          <a:noFill/>
        </p:spPr>
        <p:txBody>
          <a:bodyPr wrap="square" rtlCol="0">
            <a:spAutoFit/>
          </a:bodyPr>
          <a:lstStyle/>
          <a:p>
            <a:r>
              <a:rPr lang="en-US" altLang="zh-CN" dirty="0" err="1">
                <a:latin typeface="Times New Roman" panose="02020603050405020304" pitchFamily="18" charset="0"/>
                <a:ea typeface="楷体" panose="02010609060101010101" pitchFamily="49" charset="-122"/>
                <a:cs typeface="Times New Roman" panose="02020603050405020304" pitchFamily="18" charset="0"/>
              </a:rPr>
              <a:t>Binarized</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neural networks: Training deep neural networks with weights and activations constrained to+ 1 or-1.(</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BNN</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24" name="直接箭头连接符 63"/>
          <p:cNvCxnSpPr/>
          <p:nvPr/>
        </p:nvCxnSpPr>
        <p:spPr>
          <a:xfrm>
            <a:off x="2771800" y="3085098"/>
            <a:ext cx="5667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3419872" y="2787774"/>
            <a:ext cx="5256584" cy="646331"/>
          </a:xfrm>
          <a:prstGeom prst="rect">
            <a:avLst/>
          </a:prstGeom>
          <a:noFill/>
        </p:spPr>
        <p:txBody>
          <a:bodyPr wrap="square" rtlCol="0">
            <a:spAutoFit/>
          </a:bodyPr>
          <a:lstStyle/>
          <a:p>
            <a:r>
              <a:rPr lang="en-US" altLang="zh-CN" dirty="0" err="1">
                <a:latin typeface="Times New Roman" panose="02020603050405020304" pitchFamily="18" charset="0"/>
                <a:ea typeface="楷体" panose="02010609060101010101" pitchFamily="49" charset="-122"/>
                <a:cs typeface="Times New Roman" panose="02020603050405020304" pitchFamily="18" charset="0"/>
              </a:rPr>
              <a:t>Xnor</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net: </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Imagenet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classification using binary convolutional </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neu</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ral</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networks.(</a:t>
            </a:r>
            <a:r>
              <a:rPr lang="en-US" altLang="zh-CN" b="1" dirty="0" err="1">
                <a:latin typeface="Times New Roman" panose="02020603050405020304" pitchFamily="18" charset="0"/>
                <a:ea typeface="楷体" panose="02010609060101010101" pitchFamily="49" charset="-122"/>
                <a:cs typeface="Times New Roman" panose="02020603050405020304" pitchFamily="18" charset="0"/>
              </a:rPr>
              <a:t>Xnor</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-Net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6" name="矩形 25"/>
          <p:cNvSpPr/>
          <p:nvPr/>
        </p:nvSpPr>
        <p:spPr>
          <a:xfrm>
            <a:off x="3419872" y="3507854"/>
            <a:ext cx="5184576" cy="369332"/>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Local binary convolutional neural networks.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LBCNN</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7120171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par>
                          <p:cTn id="14" fill="hold">
                            <p:stCondLst>
                              <p:cond delay="1000"/>
                            </p:stCondLst>
                            <p:childTnLst>
                              <p:par>
                                <p:cTn id="15" presetID="16" presetClass="entr" presetSubtype="21"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arn(inVertical)">
                                      <p:cBhvr>
                                        <p:cTn id="17" dur="500"/>
                                        <p:tgtEl>
                                          <p:spTgt spid="21"/>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par>
                          <p:cTn id="46" fill="hold">
                            <p:stCondLst>
                              <p:cond delay="5000"/>
                            </p:stCondLst>
                            <p:childTnLst>
                              <p:par>
                                <p:cTn id="47" presetID="22" presetClass="entr" presetSubtype="8" fill="hold" grpId="0"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left)">
                                      <p:cBhvr>
                                        <p:cTn id="4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p:bldP spid="23" grpId="0"/>
      <p:bldP spid="25" grpId="0"/>
      <p:bldP spid="2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907704" y="162859"/>
            <a:ext cx="5328592" cy="461665"/>
          </a:xfrm>
          <a:prstGeom prst="rect">
            <a:avLst/>
          </a:prstGeom>
          <a:noFill/>
        </p:spPr>
        <p:txBody>
          <a:bodyPr wrap="square" rtlCol="0">
            <a:spAutoFit/>
          </a:bodyPr>
          <a:lstStyle/>
          <a:p>
            <a:r>
              <a:rPr lang="en-US" altLang="zh-CN" sz="2400" b="1" dirty="0">
                <a:solidFill>
                  <a:srgbClr val="0070C0"/>
                </a:solidFill>
                <a:latin typeface="微软雅黑" panose="020B0503020204020204" pitchFamily="34" charset="-122"/>
                <a:ea typeface="微软雅黑" panose="020B0503020204020204" pitchFamily="34" charset="-122"/>
              </a:rPr>
              <a:t>Facial Landmark Localization</a:t>
            </a:r>
            <a:endParaRPr lang="zh-CN" altLang="en-US" sz="2400" b="1" dirty="0">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699278483"/>
              </p:ext>
            </p:extLst>
          </p:nvPr>
        </p:nvGraphicFramePr>
        <p:xfrm>
          <a:off x="4644008" y="1779662"/>
          <a:ext cx="5760640" cy="2162402"/>
        </p:xfrm>
        <a:graphic>
          <a:graphicData uri="http://schemas.openxmlformats.org/presentationml/2006/ole">
            <mc:AlternateContent xmlns:mc="http://schemas.openxmlformats.org/markup-compatibility/2006">
              <mc:Choice xmlns:v="urn:schemas-microsoft-com:vml" Requires="v">
                <p:oleObj spid="_x0000_s16398" name="Acrobat Document" r:id="rId4" imgW="6343384" imgH="2381041" progId="Acrobat.Document.11">
                  <p:embed/>
                </p:oleObj>
              </mc:Choice>
              <mc:Fallback>
                <p:oleObj name="Acrobat Document" r:id="rId4" imgW="6343384" imgH="2381041" progId="Acrobat.Document.11">
                  <p:embed/>
                  <p:pic>
                    <p:nvPicPr>
                      <p:cNvPr id="0" name=""/>
                      <p:cNvPicPr/>
                      <p:nvPr/>
                    </p:nvPicPr>
                    <p:blipFill>
                      <a:blip r:embed="rId5"/>
                      <a:stretch>
                        <a:fillRect/>
                      </a:stretch>
                    </p:blipFill>
                    <p:spPr>
                      <a:xfrm>
                        <a:off x="4644008" y="1779662"/>
                        <a:ext cx="5760640" cy="2162402"/>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56980646"/>
              </p:ext>
            </p:extLst>
          </p:nvPr>
        </p:nvGraphicFramePr>
        <p:xfrm>
          <a:off x="-180528" y="1059582"/>
          <a:ext cx="5976664" cy="3779205"/>
        </p:xfrm>
        <a:graphic>
          <a:graphicData uri="http://schemas.openxmlformats.org/presentationml/2006/ole">
            <mc:AlternateContent xmlns:mc="http://schemas.openxmlformats.org/markup-compatibility/2006">
              <mc:Choice xmlns:v="urn:schemas-microsoft-com:vml" Requires="v">
                <p:oleObj spid="_x0000_s16399" name="Acrobat Document" r:id="rId6" imgW="5362212" imgH="3390766" progId="Acrobat.Document.11">
                  <p:embed/>
                </p:oleObj>
              </mc:Choice>
              <mc:Fallback>
                <p:oleObj name="Acrobat Document" r:id="rId6" imgW="5362212" imgH="3390766" progId="Acrobat.Document.11">
                  <p:embed/>
                  <p:pic>
                    <p:nvPicPr>
                      <p:cNvPr id="0" name=""/>
                      <p:cNvPicPr/>
                      <p:nvPr/>
                    </p:nvPicPr>
                    <p:blipFill>
                      <a:blip r:embed="rId7"/>
                      <a:stretch>
                        <a:fillRect/>
                      </a:stretch>
                    </p:blipFill>
                    <p:spPr>
                      <a:xfrm>
                        <a:off x="-180528" y="1059582"/>
                        <a:ext cx="5976664" cy="3779205"/>
                      </a:xfrm>
                      <a:prstGeom prst="rect">
                        <a:avLst/>
                      </a:prstGeom>
                    </p:spPr>
                  </p:pic>
                </p:oleObj>
              </mc:Fallback>
            </mc:AlternateContent>
          </a:graphicData>
        </a:graphic>
      </p:graphicFrame>
    </p:spTree>
    <p:extLst>
      <p:ext uri="{BB962C8B-B14F-4D97-AF65-F5344CB8AC3E}">
        <p14:creationId xmlns:p14="http://schemas.microsoft.com/office/powerpoint/2010/main" val="14321139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448022"/>
            <a:ext cx="611560" cy="611560"/>
          </a:xfrm>
          <a:prstGeom prst="rect">
            <a:avLst/>
          </a:prstGeom>
          <a:solidFill>
            <a:srgbClr val="F2A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2A849"/>
              </a:solidFill>
            </a:endParaRPr>
          </a:p>
        </p:txBody>
      </p:sp>
      <p:sp>
        <p:nvSpPr>
          <p:cNvPr id="31" name="TextBox 19"/>
          <p:cNvSpPr txBox="1"/>
          <p:nvPr/>
        </p:nvSpPr>
        <p:spPr>
          <a:xfrm>
            <a:off x="712129" y="448022"/>
            <a:ext cx="5011999" cy="338554"/>
          </a:xfrm>
          <a:prstGeom prst="rect">
            <a:avLst/>
          </a:prstGeom>
          <a:noFill/>
        </p:spPr>
        <p:txBody>
          <a:bodyPr wrap="square" rtlCol="0">
            <a:spAutoFit/>
          </a:bodyPr>
          <a:lstStyle/>
          <a:p>
            <a:r>
              <a:rPr lang="en-US" altLang="zh-CN" sz="1600" dirty="0" smtClean="0">
                <a:solidFill>
                  <a:srgbClr val="F2A849"/>
                </a:solidFill>
                <a:latin typeface="微软雅黑" pitchFamily="34" charset="-122"/>
                <a:ea typeface="微软雅黑" pitchFamily="34" charset="-122"/>
              </a:rPr>
              <a:t>Introduction of Modulated neural networks</a:t>
            </a:r>
            <a:endParaRPr lang="en-US" altLang="zh-CN" sz="1600" dirty="0">
              <a:solidFill>
                <a:srgbClr val="F2A849"/>
              </a:solidFill>
              <a:latin typeface="微软雅黑" pitchFamily="34" charset="-122"/>
              <a:ea typeface="微软雅黑" pitchFamily="34" charset="-122"/>
            </a:endParaRPr>
          </a:p>
        </p:txBody>
      </p:sp>
      <p:sp>
        <p:nvSpPr>
          <p:cNvPr id="5" name="文本框 4"/>
          <p:cNvSpPr txBox="1"/>
          <p:nvPr/>
        </p:nvSpPr>
        <p:spPr>
          <a:xfrm>
            <a:off x="611560" y="1288168"/>
            <a:ext cx="7776864" cy="1200329"/>
          </a:xfrm>
          <a:prstGeom prst="rect">
            <a:avLst/>
          </a:prstGeom>
          <a:noFill/>
        </p:spPr>
        <p:txBody>
          <a:bodyPr wrap="square" rtlCol="0">
            <a:spAutoFit/>
          </a:bodyPr>
          <a:lstStyle>
            <a:defPPr>
              <a:defRPr lang="zh-CN"/>
            </a:defPPr>
            <a:lvl1pPr>
              <a:defRPr b="0">
                <a:latin typeface="Times New Roman" panose="02020603050405020304" pitchFamily="18" charset="0"/>
                <a:ea typeface="楷体" panose="02010609060101010101" pitchFamily="49" charset="-122"/>
                <a:cs typeface="Times New Roman" panose="02020603050405020304" pitchFamily="18" charset="0"/>
              </a:defRPr>
            </a:lvl1pPr>
          </a:lstStyle>
          <a:p>
            <a:pPr marL="285750" indent="-285750">
              <a:buFont typeface="Wingdings" charset="2"/>
              <a:buChar char="Ø"/>
            </a:pPr>
            <a:r>
              <a:rPr lang="en-US" altLang="zh-CN" dirty="0"/>
              <a:t>The M-Filters are employed to reconstruct the </a:t>
            </a:r>
            <a:r>
              <a:rPr lang="en-US" altLang="zh-CN" dirty="0" err="1"/>
              <a:t>unbinarized</a:t>
            </a:r>
            <a:r>
              <a:rPr lang="en-US" altLang="zh-CN" dirty="0"/>
              <a:t> filters, leading to a new architecture to calculate</a:t>
            </a:r>
            <a:r>
              <a:rPr lang="zh-CN" altLang="en-US" dirty="0"/>
              <a:t> </a:t>
            </a:r>
            <a:r>
              <a:rPr lang="en-US" altLang="zh-CN" dirty="0"/>
              <a:t>the CNNs model. The convolution operation is further improved by considering the intra-class compactness in the</a:t>
            </a:r>
            <a:r>
              <a:rPr lang="zh-CN" altLang="en-US" dirty="0"/>
              <a:t> </a:t>
            </a:r>
            <a:r>
              <a:rPr lang="en-US" altLang="zh-CN" dirty="0"/>
              <a:t>loss function, making</a:t>
            </a:r>
            <a:r>
              <a:rPr lang="en-US" altLang="zh-CN" b="1" dirty="0"/>
              <a:t> the</a:t>
            </a:r>
            <a:r>
              <a:rPr lang="zh-CN" altLang="en-US" b="1" dirty="0"/>
              <a:t> </a:t>
            </a:r>
            <a:r>
              <a:rPr lang="en-US" altLang="zh-CN" b="1" dirty="0"/>
              <a:t>performance comparable to the</a:t>
            </a:r>
            <a:r>
              <a:rPr lang="zh-CN" altLang="en-US" b="1" dirty="0"/>
              <a:t> </a:t>
            </a:r>
            <a:r>
              <a:rPr lang="en-US" altLang="zh-CN" b="1" dirty="0"/>
              <a:t>full-precision model</a:t>
            </a:r>
            <a:r>
              <a:rPr lang="en-US" altLang="zh-CN" dirty="0"/>
              <a:t>.</a:t>
            </a:r>
            <a:endParaRPr lang="zh-CN" altLang="en-US" dirty="0"/>
          </a:p>
        </p:txBody>
      </p:sp>
      <p:sp>
        <p:nvSpPr>
          <p:cNvPr id="6" name="文本框 5"/>
          <p:cNvSpPr txBox="1"/>
          <p:nvPr/>
        </p:nvSpPr>
        <p:spPr>
          <a:xfrm>
            <a:off x="611560" y="2990089"/>
            <a:ext cx="7776864" cy="1200329"/>
          </a:xfrm>
          <a:prstGeom prst="rect">
            <a:avLst/>
          </a:prstGeom>
          <a:noFill/>
        </p:spPr>
        <p:txBody>
          <a:bodyPr wrap="square" rtlCol="0">
            <a:spAutoFit/>
          </a:bodyPr>
          <a:lstStyle>
            <a:defPPr>
              <a:defRPr lang="zh-CN"/>
            </a:defPPr>
            <a:lvl1pPr>
              <a:defRPr b="0">
                <a:latin typeface="Times New Roman" panose="02020603050405020304" pitchFamily="18" charset="0"/>
                <a:ea typeface="楷体" panose="02010609060101010101" pitchFamily="49" charset="-122"/>
                <a:cs typeface="Times New Roman" panose="02020603050405020304" pitchFamily="18" charset="0"/>
              </a:defRPr>
            </a:lvl1pPr>
          </a:lstStyle>
          <a:p>
            <a:pPr marL="285750" indent="-285750">
              <a:buFont typeface="Wingdings" charset="2"/>
              <a:buChar char="Ø"/>
            </a:pPr>
            <a:r>
              <a:rPr lang="en-US" altLang="zh-CN" dirty="0"/>
              <a:t>We manage to solve MCNs in an end-to-end framework. This highly compressed model </a:t>
            </a:r>
            <a:r>
              <a:rPr lang="en-US" altLang="zh-CN" b="1" dirty="0"/>
              <a:t>outperforms all the state-of-the-art </a:t>
            </a:r>
            <a:r>
              <a:rPr lang="en-US" altLang="zh-CN" b="1" dirty="0" err="1"/>
              <a:t>binarized</a:t>
            </a:r>
            <a:r>
              <a:rPr lang="en-US" altLang="zh-CN" b="1" dirty="0"/>
              <a:t> models </a:t>
            </a:r>
            <a:r>
              <a:rPr lang="en-US" altLang="zh-CN" dirty="0"/>
              <a:t>and is comparable to the well-known full-precision </a:t>
            </a:r>
            <a:r>
              <a:rPr lang="en-US" altLang="zh-CN" dirty="0" err="1"/>
              <a:t>ResNets</a:t>
            </a:r>
            <a:r>
              <a:rPr lang="en-US" altLang="zh-CN" dirty="0"/>
              <a:t> on CIFAR, MNIST, SVHN and 100-class ImageNet databases in terms of classification accuracy</a:t>
            </a:r>
            <a:endParaRPr lang="zh-CN" altLang="en-US" dirty="0"/>
          </a:p>
        </p:txBody>
      </p:sp>
    </p:spTree>
    <p:extLst>
      <p:ext uri="{BB962C8B-B14F-4D97-AF65-F5344CB8AC3E}">
        <p14:creationId xmlns:p14="http://schemas.microsoft.com/office/powerpoint/2010/main" val="35390055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448022"/>
            <a:ext cx="611560" cy="611560"/>
          </a:xfrm>
          <a:prstGeom prst="rect">
            <a:avLst/>
          </a:prstGeom>
          <a:solidFill>
            <a:srgbClr val="F2A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2A849"/>
              </a:solidFill>
            </a:endParaRPr>
          </a:p>
        </p:txBody>
      </p:sp>
      <p:sp>
        <p:nvSpPr>
          <p:cNvPr id="31" name="TextBox 19"/>
          <p:cNvSpPr txBox="1"/>
          <p:nvPr/>
        </p:nvSpPr>
        <p:spPr>
          <a:xfrm>
            <a:off x="712129" y="448022"/>
            <a:ext cx="3859871" cy="338554"/>
          </a:xfrm>
          <a:prstGeom prst="rect">
            <a:avLst/>
          </a:prstGeom>
          <a:noFill/>
        </p:spPr>
        <p:txBody>
          <a:bodyPr wrap="square" rtlCol="0">
            <a:spAutoFit/>
          </a:bodyPr>
          <a:lstStyle/>
          <a:p>
            <a:r>
              <a:rPr lang="en-US" altLang="zh-CN" sz="1600" dirty="0">
                <a:solidFill>
                  <a:srgbClr val="F2A849"/>
                </a:solidFill>
                <a:latin typeface="微软雅黑" pitchFamily="34" charset="-122"/>
                <a:ea typeface="微软雅黑" pitchFamily="34" charset="-122"/>
              </a:rPr>
              <a:t>Modulated Convolutional Networks</a:t>
            </a:r>
          </a:p>
        </p:txBody>
      </p:sp>
      <p:pic>
        <p:nvPicPr>
          <p:cNvPr id="2" name="图片 1"/>
          <p:cNvPicPr>
            <a:picLocks noChangeAspect="1"/>
          </p:cNvPicPr>
          <p:nvPr/>
        </p:nvPicPr>
        <p:blipFill>
          <a:blip r:embed="rId2"/>
          <a:stretch>
            <a:fillRect/>
          </a:stretch>
        </p:blipFill>
        <p:spPr>
          <a:xfrm>
            <a:off x="1187624" y="915567"/>
            <a:ext cx="6840760" cy="3960440"/>
          </a:xfrm>
          <a:prstGeom prst="rect">
            <a:avLst/>
          </a:prstGeom>
        </p:spPr>
      </p:pic>
    </p:spTree>
    <p:extLst>
      <p:ext uri="{BB962C8B-B14F-4D97-AF65-F5344CB8AC3E}">
        <p14:creationId xmlns:p14="http://schemas.microsoft.com/office/powerpoint/2010/main" val="15672721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448022"/>
            <a:ext cx="611560" cy="611560"/>
          </a:xfrm>
          <a:prstGeom prst="rect">
            <a:avLst/>
          </a:prstGeom>
          <a:solidFill>
            <a:srgbClr val="F2A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2A849"/>
              </a:solidFill>
            </a:endParaRPr>
          </a:p>
        </p:txBody>
      </p:sp>
      <p:sp>
        <p:nvSpPr>
          <p:cNvPr id="20" name="TextBox 19"/>
          <p:cNvSpPr txBox="1"/>
          <p:nvPr/>
        </p:nvSpPr>
        <p:spPr>
          <a:xfrm>
            <a:off x="709822" y="753802"/>
            <a:ext cx="2926074" cy="338554"/>
          </a:xfrm>
          <a:prstGeom prst="rect">
            <a:avLst/>
          </a:prstGeom>
          <a:noFill/>
        </p:spPr>
        <p:txBody>
          <a:bodyPr wrap="square" rtlCol="0">
            <a:spAutoFit/>
          </a:bodyPr>
          <a:lstStyle/>
          <a:p>
            <a:r>
              <a:rPr lang="en-US" altLang="zh-CN" sz="1600" dirty="0">
                <a:solidFill>
                  <a:srgbClr val="F2A849"/>
                </a:solidFill>
                <a:latin typeface="微软雅黑" pitchFamily="34" charset="-122"/>
                <a:ea typeface="微软雅黑" pitchFamily="34" charset="-122"/>
              </a:rPr>
              <a:t>--Loss Function</a:t>
            </a:r>
            <a:endParaRPr lang="zh-CN" altLang="en-US" sz="1600" dirty="0">
              <a:solidFill>
                <a:srgbClr val="F2A849"/>
              </a:solidFill>
              <a:latin typeface="微软雅黑" pitchFamily="34" charset="-122"/>
              <a:ea typeface="微软雅黑" pitchFamily="34" charset="-122"/>
            </a:endParaRPr>
          </a:p>
        </p:txBody>
      </p:sp>
      <p:sp>
        <p:nvSpPr>
          <p:cNvPr id="9" name="TextBox 19"/>
          <p:cNvSpPr txBox="1"/>
          <p:nvPr/>
        </p:nvSpPr>
        <p:spPr>
          <a:xfrm>
            <a:off x="712129" y="448022"/>
            <a:ext cx="3859871" cy="338554"/>
          </a:xfrm>
          <a:prstGeom prst="rect">
            <a:avLst/>
          </a:prstGeom>
          <a:noFill/>
        </p:spPr>
        <p:txBody>
          <a:bodyPr wrap="square" rtlCol="0">
            <a:spAutoFit/>
          </a:bodyPr>
          <a:lstStyle/>
          <a:p>
            <a:r>
              <a:rPr lang="en-US" altLang="zh-CN" sz="1600" dirty="0">
                <a:solidFill>
                  <a:srgbClr val="F2A849"/>
                </a:solidFill>
                <a:latin typeface="微软雅黑" pitchFamily="34" charset="-122"/>
                <a:ea typeface="微软雅黑" pitchFamily="34" charset="-122"/>
              </a:rPr>
              <a:t>Modulated Convolutional Networks</a:t>
            </a:r>
          </a:p>
        </p:txBody>
      </p:sp>
      <p:cxnSp>
        <p:nvCxnSpPr>
          <p:cNvPr id="10" name="直线箭头连接符 9"/>
          <p:cNvCxnSpPr/>
          <p:nvPr/>
        </p:nvCxnSpPr>
        <p:spPr>
          <a:xfrm>
            <a:off x="4067944" y="1707654"/>
            <a:ext cx="0" cy="4320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610293" y="2069435"/>
            <a:ext cx="961707" cy="646331"/>
          </a:xfrm>
          <a:prstGeom prst="rect">
            <a:avLst/>
          </a:prstGeom>
          <a:noFill/>
        </p:spPr>
        <p:txBody>
          <a:bodyPr wrap="square" rtlCol="0">
            <a:spAutoFit/>
          </a:bodyPr>
          <a:lstStyle>
            <a:defPPr>
              <a:defRPr lang="zh-HK"/>
            </a:defPPr>
            <a:lvl1pPr>
              <a:defRPr b="1">
                <a:latin typeface="楷体" panose="02010609060101010101" pitchFamily="49" charset="-122"/>
                <a:ea typeface="楷体" panose="02010609060101010101" pitchFamily="49" charset="-122"/>
              </a:defRPr>
            </a:lvl1pPr>
          </a:lstStyle>
          <a:p>
            <a:r>
              <a:rPr lang="en-US" altLang="zh-CN" b="0" dirty="0" err="1">
                <a:latin typeface="Times New Roman" panose="02020603050405020304" pitchFamily="18" charset="0"/>
                <a:cs typeface="Times New Roman" panose="02020603050405020304" pitchFamily="18" charset="0"/>
              </a:rPr>
              <a:t>Softmax</a:t>
            </a:r>
            <a:r>
              <a:rPr lang="en-US" altLang="zh-CN" b="0" dirty="0">
                <a:latin typeface="Times New Roman" panose="02020603050405020304" pitchFamily="18" charset="0"/>
                <a:cs typeface="Times New Roman" panose="02020603050405020304" pitchFamily="18" charset="0"/>
              </a:rPr>
              <a:t> function</a:t>
            </a:r>
            <a:endParaRPr lang="zh-CN" altLang="en-US" b="0" dirty="0"/>
          </a:p>
        </p:txBody>
      </p:sp>
      <p:cxnSp>
        <p:nvCxnSpPr>
          <p:cNvPr id="19" name="直线箭头连接符 18"/>
          <p:cNvCxnSpPr/>
          <p:nvPr/>
        </p:nvCxnSpPr>
        <p:spPr>
          <a:xfrm>
            <a:off x="4788024" y="1707654"/>
            <a:ext cx="0" cy="12961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976787" y="3097901"/>
                <a:ext cx="5763565" cy="693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charset="0"/>
                            </a:rPr>
                            <m:t>𝐿</m:t>
                          </m:r>
                        </m:e>
                        <m:sub>
                          <m:r>
                            <a:rPr kumimoji="1" lang="en-US" altLang="zh-CN" b="0" i="1" smtClean="0">
                              <a:latin typeface="Cambria Math" charset="0"/>
                            </a:rPr>
                            <m:t>𝑀</m:t>
                          </m:r>
                        </m:sub>
                      </m:sSub>
                      <m:r>
                        <a:rPr kumimoji="1" lang="en-US" altLang="zh-CN" b="0" i="1" smtClean="0">
                          <a:latin typeface="Cambria Math" charset="0"/>
                        </a:rPr>
                        <m:t>=</m:t>
                      </m:r>
                      <m:box>
                        <m:boxPr>
                          <m:ctrlPr>
                            <a:rPr kumimoji="1" lang="mr-IN" altLang="zh-CN" b="0" i="1" smtClean="0">
                              <a:latin typeface="Cambria Math" panose="02040503050406030204" pitchFamily="18" charset="0"/>
                            </a:rPr>
                          </m:ctrlPr>
                        </m:boxPr>
                        <m:e>
                          <m:argPr>
                            <m:argSz m:val="-1"/>
                          </m:argPr>
                          <m:f>
                            <m:fPr>
                              <m:ctrlPr>
                                <a:rPr kumimoji="1" lang="mr-IN" altLang="zh-CN" b="0" i="1" smtClean="0">
                                  <a:latin typeface="Cambria Math" panose="02040503050406030204" pitchFamily="18" charset="0"/>
                                </a:rPr>
                              </m:ctrlPr>
                            </m:fPr>
                            <m:num>
                              <m:r>
                                <a:rPr kumimoji="1" lang="mr-IN" altLang="zh-CN" b="0" i="1" smtClean="0">
                                  <a:latin typeface="Cambria Math" charset="0"/>
                                  <a:ea typeface="Cambria Math" charset="0"/>
                                  <a:cs typeface="Cambria Math" charset="0"/>
                                </a:rPr>
                                <m:t>𝜃</m:t>
                              </m:r>
                            </m:num>
                            <m:den>
                              <m:r>
                                <a:rPr kumimoji="1" lang="en-US" altLang="zh-CN" b="0" i="1" smtClean="0">
                                  <a:latin typeface="Cambria Math" charset="0"/>
                                </a:rPr>
                                <m:t>2</m:t>
                              </m:r>
                            </m:den>
                          </m:f>
                        </m:e>
                      </m:box>
                      <m:nary>
                        <m:naryPr>
                          <m:chr m:val="∑"/>
                          <m:supHide m:val="on"/>
                          <m:ctrlPr>
                            <a:rPr kumimoji="1" lang="mr-IN" altLang="zh-CN" b="0" i="1" smtClean="0">
                              <a:latin typeface="Cambria Math" panose="02040503050406030204" pitchFamily="18" charset="0"/>
                            </a:rPr>
                          </m:ctrlPr>
                        </m:naryPr>
                        <m:sub>
                          <m:r>
                            <m:rPr>
                              <m:brk m:alnAt="7"/>
                            </m:rPr>
                            <a:rPr kumimoji="1" lang="en-US" altLang="zh-CN" b="0" i="1" smtClean="0">
                              <a:latin typeface="Cambria Math" charset="0"/>
                            </a:rPr>
                            <m:t>𝑖</m:t>
                          </m:r>
                          <m:r>
                            <a:rPr kumimoji="1" lang="en-US" altLang="zh-CN" b="0" i="1" smtClean="0">
                              <a:latin typeface="Cambria Math" charset="0"/>
                            </a:rPr>
                            <m:t>,</m:t>
                          </m:r>
                          <m:r>
                            <a:rPr kumimoji="1" lang="en-US" altLang="zh-CN" b="0" i="1" smtClean="0">
                              <a:latin typeface="Cambria Math" charset="0"/>
                            </a:rPr>
                            <m:t>𝑙</m:t>
                          </m:r>
                        </m:sub>
                        <m:sup/>
                        <m:e>
                          <m:sSup>
                            <m:sSupPr>
                              <m:ctrlPr>
                                <a:rPr kumimoji="1" lang="mr-IN" altLang="zh-CN" b="0" i="1" smtClean="0">
                                  <a:latin typeface="Cambria Math" panose="02040503050406030204" pitchFamily="18" charset="0"/>
                                </a:rPr>
                              </m:ctrlPr>
                            </m:sSupPr>
                            <m:e>
                              <m:d>
                                <m:dPr>
                                  <m:begChr m:val="‖"/>
                                  <m:endChr m:val="‖"/>
                                  <m:ctrlPr>
                                    <a:rPr kumimoji="1" lang="mr-IN" altLang="zh-CN" b="0" i="1" smtClean="0">
                                      <a:latin typeface="Cambria Math" panose="02040503050406030204" pitchFamily="18" charset="0"/>
                                    </a:rPr>
                                  </m:ctrlPr>
                                </m:dPr>
                                <m:e>
                                  <m:sSubSup>
                                    <m:sSubSupPr>
                                      <m:ctrlPr>
                                        <a:rPr kumimoji="1" lang="en-US" altLang="zh-CN" b="0" i="1" smtClean="0">
                                          <a:latin typeface="Cambria Math" panose="02040503050406030204" pitchFamily="18" charset="0"/>
                                        </a:rPr>
                                      </m:ctrlPr>
                                    </m:sSubSupPr>
                                    <m:e>
                                      <m:r>
                                        <a:rPr kumimoji="1" lang="en-US" altLang="zh-CN" b="0" i="1" smtClean="0">
                                          <a:latin typeface="Cambria Math" charset="0"/>
                                        </a:rPr>
                                        <m:t>𝐶</m:t>
                                      </m:r>
                                    </m:e>
                                    <m:sub>
                                      <m:r>
                                        <a:rPr kumimoji="1" lang="en-US" altLang="zh-CN" b="0" i="1" smtClean="0">
                                          <a:latin typeface="Cambria Math" charset="0"/>
                                        </a:rPr>
                                        <m:t>𝑖</m:t>
                                      </m:r>
                                    </m:sub>
                                    <m:sup>
                                      <m:r>
                                        <a:rPr kumimoji="1" lang="en-US" altLang="zh-CN" b="0" i="1" smtClean="0">
                                          <a:latin typeface="Cambria Math" charset="0"/>
                                        </a:rPr>
                                        <m:t>𝑙</m:t>
                                      </m:r>
                                    </m:sup>
                                  </m:sSubSup>
                                  <m:r>
                                    <a:rPr kumimoji="1" lang="en-US" altLang="zh-CN" b="0" i="1" smtClean="0">
                                      <a:latin typeface="Cambria Math" charset="0"/>
                                    </a:rPr>
                                    <m:t>−</m:t>
                                  </m:r>
                                  <m:sSubSup>
                                    <m:sSubSupPr>
                                      <m:ctrlPr>
                                        <a:rPr kumimoji="1" lang="en-US" altLang="zh-CN" b="0" i="1" smtClean="0">
                                          <a:latin typeface="Cambria Math" panose="02040503050406030204" pitchFamily="18" charset="0"/>
                                        </a:rPr>
                                      </m:ctrlPr>
                                    </m:sSubSupPr>
                                    <m:e>
                                      <m:acc>
                                        <m:accPr>
                                          <m:chr m:val="̂"/>
                                          <m:ctrlPr>
                                            <a:rPr kumimoji="1" lang="en-US" altLang="zh-CN" b="0" i="1" smtClean="0">
                                              <a:latin typeface="Cambria Math" panose="02040503050406030204" pitchFamily="18" charset="0"/>
                                            </a:rPr>
                                          </m:ctrlPr>
                                        </m:accPr>
                                        <m:e>
                                          <m:r>
                                            <a:rPr kumimoji="1" lang="en-US" altLang="zh-CN" b="0" i="1" smtClean="0">
                                              <a:latin typeface="Cambria Math" charset="0"/>
                                            </a:rPr>
                                            <m:t>𝐶</m:t>
                                          </m:r>
                                        </m:e>
                                      </m:acc>
                                    </m:e>
                                    <m:sub>
                                      <m:r>
                                        <a:rPr kumimoji="1" lang="en-US" altLang="zh-CN" b="0" i="1" smtClean="0">
                                          <a:latin typeface="Cambria Math" charset="0"/>
                                        </a:rPr>
                                        <m:t>𝑖</m:t>
                                      </m:r>
                                    </m:sub>
                                    <m:sup>
                                      <m:r>
                                        <a:rPr kumimoji="1" lang="en-US" altLang="zh-CN" b="0" i="1" smtClean="0">
                                          <a:latin typeface="Cambria Math" charset="0"/>
                                        </a:rPr>
                                        <m:t>𝑙</m:t>
                                      </m:r>
                                    </m:sup>
                                  </m:sSubSup>
                                  <m:r>
                                    <a:rPr kumimoji="1" lang="en-US" altLang="zh-CN" b="0" i="1" smtClean="0">
                                      <a:latin typeface="Cambria Math" charset="0"/>
                                      <a:ea typeface="Cambria Math" charset="0"/>
                                      <a:cs typeface="Cambria Math" charset="0"/>
                                    </a:rPr>
                                    <m:t>∘</m:t>
                                  </m:r>
                                  <m:sSup>
                                    <m:sSupPr>
                                      <m:ctrlPr>
                                        <a:rPr kumimoji="1" lang="en-US" altLang="zh-CN" b="0" i="1" smtClean="0">
                                          <a:latin typeface="Cambria Math" panose="02040503050406030204" pitchFamily="18" charset="0"/>
                                          <a:ea typeface="Cambria Math" charset="0"/>
                                          <a:cs typeface="Cambria Math" charset="0"/>
                                        </a:rPr>
                                      </m:ctrlPr>
                                    </m:sSupPr>
                                    <m:e>
                                      <m:r>
                                        <a:rPr kumimoji="1" lang="en-US" altLang="zh-CN" b="0" i="1" smtClean="0">
                                          <a:latin typeface="Cambria Math" charset="0"/>
                                          <a:ea typeface="Cambria Math" charset="0"/>
                                          <a:cs typeface="Cambria Math" charset="0"/>
                                        </a:rPr>
                                        <m:t>𝑀</m:t>
                                      </m:r>
                                    </m:e>
                                    <m:sup>
                                      <m:r>
                                        <a:rPr kumimoji="1" lang="en-US" altLang="zh-CN" b="0" i="1" smtClean="0">
                                          <a:latin typeface="Cambria Math" charset="0"/>
                                          <a:ea typeface="Cambria Math" charset="0"/>
                                          <a:cs typeface="Cambria Math" charset="0"/>
                                        </a:rPr>
                                        <m:t>𝑙</m:t>
                                      </m:r>
                                    </m:sup>
                                  </m:sSup>
                                </m:e>
                              </m:d>
                            </m:e>
                            <m:sup>
                              <m:r>
                                <a:rPr kumimoji="1" lang="en-US" altLang="zh-CN" b="0" i="1" smtClean="0">
                                  <a:latin typeface="Cambria Math" charset="0"/>
                                </a:rPr>
                                <m:t>2</m:t>
                              </m:r>
                            </m:sup>
                          </m:sSup>
                          <m:r>
                            <a:rPr kumimoji="1" lang="en-US" altLang="zh-CN" b="0" i="1" smtClean="0">
                              <a:latin typeface="Cambria Math" charset="0"/>
                            </a:rPr>
                            <m:t>+</m:t>
                          </m:r>
                          <m:box>
                            <m:boxPr>
                              <m:ctrlPr>
                                <a:rPr kumimoji="1" lang="mr-IN" altLang="zh-CN" b="0" i="1" smtClean="0">
                                  <a:latin typeface="Cambria Math" panose="02040503050406030204" pitchFamily="18" charset="0"/>
                                </a:rPr>
                              </m:ctrlPr>
                            </m:boxPr>
                            <m:e>
                              <m:argPr>
                                <m:argSz m:val="-1"/>
                              </m:argPr>
                              <m:f>
                                <m:fPr>
                                  <m:ctrlPr>
                                    <a:rPr kumimoji="1" lang="mr-IN" altLang="zh-CN" b="0" i="1" smtClean="0">
                                      <a:latin typeface="Cambria Math" panose="02040503050406030204" pitchFamily="18" charset="0"/>
                                    </a:rPr>
                                  </m:ctrlPr>
                                </m:fPr>
                                <m:num>
                                  <m:r>
                                    <a:rPr kumimoji="1" lang="mr-IN" altLang="zh-CN" b="0" i="1" smtClean="0">
                                      <a:latin typeface="Cambria Math" charset="0"/>
                                      <a:ea typeface="Cambria Math" charset="0"/>
                                      <a:cs typeface="Cambria Math" charset="0"/>
                                    </a:rPr>
                                    <m:t>𝜆</m:t>
                                  </m:r>
                                </m:num>
                                <m:den>
                                  <m:r>
                                    <a:rPr kumimoji="1" lang="en-US" altLang="zh-CN" b="0" i="1" smtClean="0">
                                      <a:latin typeface="Cambria Math" charset="0"/>
                                    </a:rPr>
                                    <m:t>2</m:t>
                                  </m:r>
                                </m:den>
                              </m:f>
                            </m:e>
                          </m:box>
                          <m:nary>
                            <m:naryPr>
                              <m:chr m:val="∑"/>
                              <m:supHide m:val="on"/>
                              <m:ctrlPr>
                                <a:rPr kumimoji="1" lang="mr-IN" altLang="zh-CN" b="0" i="1" smtClean="0">
                                  <a:latin typeface="Cambria Math" panose="02040503050406030204" pitchFamily="18" charset="0"/>
                                </a:rPr>
                              </m:ctrlPr>
                            </m:naryPr>
                            <m:sub>
                              <m:r>
                                <m:rPr>
                                  <m:brk m:alnAt="7"/>
                                </m:rPr>
                                <a:rPr kumimoji="1" lang="en-US" altLang="zh-CN" b="0" i="1" smtClean="0">
                                  <a:latin typeface="Cambria Math" charset="0"/>
                                </a:rPr>
                                <m:t>𝑚</m:t>
                              </m:r>
                            </m:sub>
                            <m:sup/>
                            <m:e>
                              <m:sSup>
                                <m:sSupPr>
                                  <m:ctrlPr>
                                    <a:rPr kumimoji="1" lang="mr-IN" altLang="zh-CN" b="0" i="1" smtClean="0">
                                      <a:latin typeface="Cambria Math" panose="02040503050406030204" pitchFamily="18" charset="0"/>
                                    </a:rPr>
                                  </m:ctrlPr>
                                </m:sSupPr>
                                <m:e>
                                  <m:d>
                                    <m:dPr>
                                      <m:begChr m:val="‖"/>
                                      <m:endChr m:val="‖"/>
                                      <m:ctrlPr>
                                        <a:rPr kumimoji="1" lang="mr-IN"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charset="0"/>
                                            </a:rPr>
                                            <m:t>𝑓</m:t>
                                          </m:r>
                                        </m:e>
                                        <m:sub>
                                          <m:r>
                                            <a:rPr kumimoji="1" lang="en-US" altLang="zh-CN" b="0" i="1" smtClean="0">
                                              <a:latin typeface="Cambria Math" charset="0"/>
                                            </a:rPr>
                                            <m:t>𝑚</m:t>
                                          </m:r>
                                        </m:sub>
                                      </m:sSub>
                                      <m:d>
                                        <m:dPr>
                                          <m:ctrlPr>
                                            <a:rPr kumimoji="1" lang="en-US" altLang="zh-CN" b="0" i="1" smtClean="0">
                                              <a:latin typeface="Cambria Math" panose="02040503050406030204" pitchFamily="18" charset="0"/>
                                            </a:rPr>
                                          </m:ctrlPr>
                                        </m:dPr>
                                        <m:e>
                                          <m:acc>
                                            <m:accPr>
                                              <m:chr m:val="̂"/>
                                              <m:ctrlPr>
                                                <a:rPr kumimoji="1" lang="en-US" altLang="zh-CN" b="0" i="1" smtClean="0">
                                                  <a:latin typeface="Cambria Math" panose="02040503050406030204" pitchFamily="18" charset="0"/>
                                                </a:rPr>
                                              </m:ctrlPr>
                                            </m:accPr>
                                            <m:e>
                                              <m:r>
                                                <a:rPr kumimoji="1" lang="en-US" altLang="zh-CN" b="0" i="1" smtClean="0">
                                                  <a:latin typeface="Cambria Math" charset="0"/>
                                                </a:rPr>
                                                <m:t>𝐶</m:t>
                                              </m:r>
                                            </m:e>
                                          </m:acc>
                                          <m:r>
                                            <a:rPr kumimoji="1" lang="en-US" altLang="zh-CN" b="0" i="1" smtClean="0">
                                              <a:latin typeface="Cambria Math" charset="0"/>
                                            </a:rPr>
                                            <m:t>,</m:t>
                                          </m:r>
                                          <m:acc>
                                            <m:accPr>
                                              <m:chr m:val="⃗"/>
                                              <m:ctrlPr>
                                                <a:rPr kumimoji="1" lang="en-US" altLang="zh-CN" b="0" i="1" smtClean="0">
                                                  <a:latin typeface="Cambria Math" panose="02040503050406030204" pitchFamily="18" charset="0"/>
                                                </a:rPr>
                                              </m:ctrlPr>
                                            </m:accPr>
                                            <m:e>
                                              <m:r>
                                                <a:rPr kumimoji="1" lang="en-US" altLang="zh-CN" b="0" i="1" smtClean="0">
                                                  <a:latin typeface="Cambria Math" charset="0"/>
                                                </a:rPr>
                                                <m:t>𝑀</m:t>
                                              </m:r>
                                            </m:e>
                                          </m:acc>
                                        </m:e>
                                      </m:d>
                                      <m:r>
                                        <a:rPr kumimoji="1" lang="en-US" altLang="zh-CN" b="0" i="1" smtClean="0">
                                          <a:latin typeface="Cambria Math" charset="0"/>
                                        </a:rPr>
                                        <m:t>−</m:t>
                                      </m:r>
                                      <m:acc>
                                        <m:accPr>
                                          <m:chr m:val="̅"/>
                                          <m:ctrlPr>
                                            <a:rPr kumimoji="1" lang="en-US" altLang="zh-CN" b="0" i="1" smtClean="0">
                                              <a:latin typeface="Cambria Math" panose="02040503050406030204" pitchFamily="18" charset="0"/>
                                            </a:rPr>
                                          </m:ctrlPr>
                                        </m:accPr>
                                        <m:e>
                                          <m:r>
                                            <a:rPr kumimoji="1" lang="en-US" altLang="zh-CN" b="0" i="1" smtClean="0">
                                              <a:latin typeface="Cambria Math" charset="0"/>
                                            </a:rPr>
                                            <m:t>𝑓</m:t>
                                          </m:r>
                                        </m:e>
                                      </m:acc>
                                      <m:r>
                                        <a:rPr kumimoji="1" lang="en-US" altLang="zh-CN" b="0" i="1" smtClean="0">
                                          <a:latin typeface="Cambria Math" charset="0"/>
                                        </a:rPr>
                                        <m:t>(</m:t>
                                      </m:r>
                                      <m:acc>
                                        <m:accPr>
                                          <m:chr m:val="̂"/>
                                          <m:ctrlPr>
                                            <a:rPr kumimoji="1" lang="en-US" altLang="zh-CN" b="0" i="1" smtClean="0">
                                              <a:latin typeface="Cambria Math" panose="02040503050406030204" pitchFamily="18" charset="0"/>
                                            </a:rPr>
                                          </m:ctrlPr>
                                        </m:accPr>
                                        <m:e>
                                          <m:r>
                                            <a:rPr kumimoji="1" lang="en-US" altLang="zh-CN" b="0" i="1" smtClean="0">
                                              <a:latin typeface="Cambria Math" charset="0"/>
                                            </a:rPr>
                                            <m:t>𝐶</m:t>
                                          </m:r>
                                        </m:e>
                                      </m:acc>
                                      <m:r>
                                        <a:rPr kumimoji="1" lang="en-US" altLang="zh-CN" b="0" i="1" smtClean="0">
                                          <a:latin typeface="Cambria Math" charset="0"/>
                                        </a:rPr>
                                        <m:t>,</m:t>
                                      </m:r>
                                      <m:acc>
                                        <m:accPr>
                                          <m:chr m:val="⃗"/>
                                          <m:ctrlPr>
                                            <a:rPr kumimoji="1" lang="en-US" altLang="zh-CN" b="0" i="1" smtClean="0">
                                              <a:latin typeface="Cambria Math" panose="02040503050406030204" pitchFamily="18" charset="0"/>
                                            </a:rPr>
                                          </m:ctrlPr>
                                        </m:accPr>
                                        <m:e>
                                          <m:r>
                                            <a:rPr kumimoji="1" lang="en-US" altLang="zh-CN" b="0" i="1" smtClean="0">
                                              <a:latin typeface="Cambria Math" charset="0"/>
                                            </a:rPr>
                                            <m:t>𝑀</m:t>
                                          </m:r>
                                        </m:e>
                                      </m:acc>
                                      <m:r>
                                        <a:rPr kumimoji="1" lang="en-US" altLang="zh-CN" b="0" i="1" smtClean="0">
                                          <a:latin typeface="Cambria Math" charset="0"/>
                                        </a:rPr>
                                        <m:t>)</m:t>
                                      </m:r>
                                    </m:e>
                                  </m:d>
                                </m:e>
                                <m:sup>
                                  <m:r>
                                    <a:rPr kumimoji="1" lang="en-US" altLang="zh-CN" b="0" i="1" smtClean="0">
                                      <a:latin typeface="Cambria Math" charset="0"/>
                                    </a:rPr>
                                    <m:t>2</m:t>
                                  </m:r>
                                </m:sup>
                              </m:sSup>
                            </m:e>
                          </m:nary>
                        </m:e>
                      </m:nary>
                    </m:oMath>
                  </m:oMathPara>
                </a14:m>
                <a:endParaRPr kumimoji="1"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1976787" y="3097901"/>
                <a:ext cx="5763565" cy="693395"/>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3419872" y="1275606"/>
                <a:ext cx="1656184" cy="338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200" b="0" i="1" smtClean="0">
                          <a:latin typeface="Cambria Math" charset="0"/>
                        </a:rPr>
                        <m:t>𝐿</m:t>
                      </m:r>
                      <m:r>
                        <a:rPr kumimoji="1" lang="en-US" altLang="zh-CN" sz="2200" b="0" i="1" smtClean="0">
                          <a:latin typeface="Cambria Math" charset="0"/>
                        </a:rPr>
                        <m:t>=</m:t>
                      </m:r>
                      <m:sSub>
                        <m:sSubPr>
                          <m:ctrlPr>
                            <a:rPr kumimoji="1" lang="en-US" altLang="zh-CN" sz="2200" b="0" i="1" smtClean="0">
                              <a:latin typeface="Cambria Math" panose="02040503050406030204" pitchFamily="18" charset="0"/>
                            </a:rPr>
                          </m:ctrlPr>
                        </m:sSubPr>
                        <m:e>
                          <m:r>
                            <a:rPr kumimoji="1" lang="en-US" altLang="zh-CN" sz="2200" b="0" i="1" smtClean="0">
                              <a:latin typeface="Cambria Math" charset="0"/>
                            </a:rPr>
                            <m:t>𝐿</m:t>
                          </m:r>
                        </m:e>
                        <m:sub>
                          <m:r>
                            <a:rPr kumimoji="1" lang="en-US" altLang="zh-CN" sz="2200" b="0" i="1" smtClean="0">
                              <a:latin typeface="Cambria Math" charset="0"/>
                            </a:rPr>
                            <m:t>𝑆</m:t>
                          </m:r>
                        </m:sub>
                      </m:sSub>
                      <m:r>
                        <a:rPr kumimoji="1" lang="en-US" altLang="zh-CN" sz="2200" b="0" i="1" smtClean="0">
                          <a:latin typeface="Cambria Math" charset="0"/>
                        </a:rPr>
                        <m:t>+</m:t>
                      </m:r>
                      <m:sSub>
                        <m:sSubPr>
                          <m:ctrlPr>
                            <a:rPr kumimoji="1" lang="en-US" altLang="zh-CN" sz="2200" b="0" i="1" smtClean="0">
                              <a:latin typeface="Cambria Math" panose="02040503050406030204" pitchFamily="18" charset="0"/>
                            </a:rPr>
                          </m:ctrlPr>
                        </m:sSubPr>
                        <m:e>
                          <m:r>
                            <a:rPr kumimoji="1" lang="en-US" altLang="zh-CN" sz="2200" b="0" i="1" smtClean="0">
                              <a:latin typeface="Cambria Math" charset="0"/>
                            </a:rPr>
                            <m:t>𝐿</m:t>
                          </m:r>
                        </m:e>
                        <m:sub>
                          <m:r>
                            <a:rPr kumimoji="1" lang="en-US" altLang="zh-CN" sz="2200" b="0" i="1" smtClean="0">
                              <a:latin typeface="Cambria Math" charset="0"/>
                            </a:rPr>
                            <m:t>𝑀</m:t>
                          </m:r>
                        </m:sub>
                      </m:sSub>
                    </m:oMath>
                  </m:oMathPara>
                </a14:m>
                <a:endParaRPr kumimoji="1" lang="zh-CN" altLang="en-US" sz="220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3419872" y="1275606"/>
                <a:ext cx="1656184" cy="338554"/>
              </a:xfrm>
              <a:prstGeom prst="rect">
                <a:avLst/>
              </a:prstGeom>
              <a:blipFill rotWithShape="0">
                <a:blip r:embed="rId4"/>
                <a:stretch>
                  <a:fillRect b="-14286"/>
                </a:stretch>
              </a:blipFill>
            </p:spPr>
            <p:txBody>
              <a:bodyPr/>
              <a:lstStyle/>
              <a:p>
                <a:r>
                  <a:rPr lang="zh-CN" altLang="en-US">
                    <a:noFill/>
                  </a:rPr>
                  <a:t> </a:t>
                </a:r>
              </a:p>
            </p:txBody>
          </p:sp>
        </mc:Fallback>
      </mc:AlternateContent>
      <p:cxnSp>
        <p:nvCxnSpPr>
          <p:cNvPr id="22" name="直线箭头连接符 21"/>
          <p:cNvCxnSpPr/>
          <p:nvPr/>
        </p:nvCxnSpPr>
        <p:spPr>
          <a:xfrm>
            <a:off x="3635896" y="3791296"/>
            <a:ext cx="0" cy="4320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p:nvPr/>
        </p:nvCxnSpPr>
        <p:spPr>
          <a:xfrm>
            <a:off x="6300192" y="3791296"/>
            <a:ext cx="0" cy="4320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5663721" y="4218642"/>
            <a:ext cx="1272942" cy="369332"/>
          </a:xfrm>
          <a:prstGeom prst="rect">
            <a:avLst/>
          </a:prstGeom>
          <a:noFill/>
        </p:spPr>
        <p:txBody>
          <a:bodyPr wrap="square" rtlCol="0">
            <a:spAutoFit/>
          </a:bodyPr>
          <a:lstStyle>
            <a:defPPr>
              <a:defRPr lang="zh-HK"/>
            </a:defPPr>
            <a:lvl1pPr>
              <a:defRPr b="1">
                <a:latin typeface="楷体" panose="02010609060101010101" pitchFamily="49" charset="-122"/>
                <a:ea typeface="楷体" panose="02010609060101010101" pitchFamily="49" charset="-122"/>
              </a:defRPr>
            </a:lvl1pPr>
          </a:lstStyle>
          <a:p>
            <a:r>
              <a:rPr lang="en-US" altLang="zh-CN" b="0">
                <a:solidFill>
                  <a:schemeClr val="tx2">
                    <a:lumMod val="60000"/>
                    <a:lumOff val="40000"/>
                  </a:schemeClr>
                </a:solidFill>
                <a:latin typeface="Times New Roman" panose="02020603050405020304" pitchFamily="18" charset="0"/>
                <a:cs typeface="Times New Roman" panose="02020603050405020304" pitchFamily="18" charset="0"/>
              </a:rPr>
              <a:t>Center loss</a:t>
            </a:r>
            <a:endParaRPr lang="zh-CN" altLang="en-US" b="0" dirty="0">
              <a:solidFill>
                <a:schemeClr val="tx2">
                  <a:lumMod val="60000"/>
                  <a:lumOff val="40000"/>
                </a:schemeClr>
              </a:solidFill>
            </a:endParaRPr>
          </a:p>
        </p:txBody>
      </p:sp>
      <p:sp>
        <p:nvSpPr>
          <p:cNvPr id="25" name="文本框 24"/>
          <p:cNvSpPr txBox="1"/>
          <p:nvPr/>
        </p:nvSpPr>
        <p:spPr>
          <a:xfrm>
            <a:off x="3071433" y="4218642"/>
            <a:ext cx="1128926" cy="369332"/>
          </a:xfrm>
          <a:prstGeom prst="rect">
            <a:avLst/>
          </a:prstGeom>
          <a:noFill/>
        </p:spPr>
        <p:txBody>
          <a:bodyPr wrap="square" rtlCol="0">
            <a:spAutoFit/>
          </a:bodyPr>
          <a:lstStyle>
            <a:defPPr>
              <a:defRPr lang="zh-HK"/>
            </a:defPPr>
            <a:lvl1pPr>
              <a:defRPr b="1">
                <a:latin typeface="楷体" panose="02010609060101010101" pitchFamily="49" charset="-122"/>
                <a:ea typeface="楷体" panose="02010609060101010101" pitchFamily="49" charset="-122"/>
              </a:defRPr>
            </a:lvl1pPr>
          </a:lstStyle>
          <a:p>
            <a:r>
              <a:rPr lang="en-US" altLang="zh-CN" b="0" dirty="0">
                <a:solidFill>
                  <a:srgbClr val="F46970"/>
                </a:solidFill>
                <a:latin typeface="Times New Roman" panose="02020603050405020304" pitchFamily="18" charset="0"/>
                <a:cs typeface="Times New Roman" panose="02020603050405020304" pitchFamily="18" charset="0"/>
              </a:rPr>
              <a:t>Filter loss</a:t>
            </a:r>
            <a:endParaRPr lang="zh-CN" altLang="en-US" b="0" dirty="0">
              <a:solidFill>
                <a:srgbClr val="F46970"/>
              </a:solidFill>
            </a:endParaRPr>
          </a:p>
        </p:txBody>
      </p:sp>
    </p:spTree>
    <p:extLst>
      <p:ext uri="{BB962C8B-B14F-4D97-AF65-F5344CB8AC3E}">
        <p14:creationId xmlns:p14="http://schemas.microsoft.com/office/powerpoint/2010/main" val="24111115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448022"/>
            <a:ext cx="611560" cy="611560"/>
          </a:xfrm>
          <a:prstGeom prst="rect">
            <a:avLst/>
          </a:prstGeom>
          <a:solidFill>
            <a:srgbClr val="F2A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2A849"/>
              </a:solidFill>
            </a:endParaRPr>
          </a:p>
        </p:txBody>
      </p:sp>
      <p:sp>
        <p:nvSpPr>
          <p:cNvPr id="20" name="TextBox 19"/>
          <p:cNvSpPr txBox="1"/>
          <p:nvPr/>
        </p:nvSpPr>
        <p:spPr>
          <a:xfrm>
            <a:off x="709822" y="753802"/>
            <a:ext cx="4222218" cy="338554"/>
          </a:xfrm>
          <a:prstGeom prst="rect">
            <a:avLst/>
          </a:prstGeom>
          <a:noFill/>
        </p:spPr>
        <p:txBody>
          <a:bodyPr wrap="square" rtlCol="0">
            <a:spAutoFit/>
          </a:bodyPr>
          <a:lstStyle/>
          <a:p>
            <a:r>
              <a:rPr lang="en-US" altLang="zh-CN" sz="1600" dirty="0">
                <a:solidFill>
                  <a:srgbClr val="F2A849"/>
                </a:solidFill>
                <a:latin typeface="微软雅黑" pitchFamily="34" charset="-122"/>
                <a:ea typeface="微软雅黑" pitchFamily="34" charset="-122"/>
              </a:rPr>
              <a:t>-- Forward Propagation with Modulation</a:t>
            </a:r>
            <a:endParaRPr lang="zh-CN" altLang="en-US" sz="1600" dirty="0">
              <a:solidFill>
                <a:srgbClr val="F2A849"/>
              </a:solidFill>
              <a:latin typeface="微软雅黑" pitchFamily="34" charset="-122"/>
              <a:ea typeface="微软雅黑" pitchFamily="34" charset="-122"/>
            </a:endParaRPr>
          </a:p>
        </p:txBody>
      </p:sp>
      <p:sp>
        <p:nvSpPr>
          <p:cNvPr id="9" name="TextBox 19"/>
          <p:cNvSpPr txBox="1"/>
          <p:nvPr/>
        </p:nvSpPr>
        <p:spPr>
          <a:xfrm>
            <a:off x="712129" y="448022"/>
            <a:ext cx="3859871" cy="338554"/>
          </a:xfrm>
          <a:prstGeom prst="rect">
            <a:avLst/>
          </a:prstGeom>
          <a:noFill/>
        </p:spPr>
        <p:txBody>
          <a:bodyPr wrap="square" rtlCol="0">
            <a:spAutoFit/>
          </a:bodyPr>
          <a:lstStyle/>
          <a:p>
            <a:r>
              <a:rPr lang="en-US" altLang="zh-CN" sz="1600" dirty="0">
                <a:solidFill>
                  <a:srgbClr val="F2A849"/>
                </a:solidFill>
                <a:latin typeface="微软雅黑" pitchFamily="34" charset="-122"/>
                <a:ea typeface="微软雅黑" pitchFamily="34" charset="-122"/>
              </a:rPr>
              <a:t>Modulated Convolutional Networks</a:t>
            </a:r>
          </a:p>
        </p:txBody>
      </p:sp>
      <p:sp>
        <p:nvSpPr>
          <p:cNvPr id="17" name="TextBox 20"/>
          <p:cNvSpPr txBox="1"/>
          <p:nvPr/>
        </p:nvSpPr>
        <p:spPr>
          <a:xfrm>
            <a:off x="611560" y="1196085"/>
            <a:ext cx="5328593" cy="338554"/>
          </a:xfrm>
          <a:prstGeom prst="rect">
            <a:avLst/>
          </a:prstGeom>
          <a:noFill/>
        </p:spPr>
        <p:txBody>
          <a:bodyPr wrap="square" rtlCol="0">
            <a:spAutoFit/>
          </a:bodyPr>
          <a:lstStyle/>
          <a:p>
            <a:r>
              <a:rPr lang="en-US" altLang="zh-CN" sz="1600" b="1" dirty="0">
                <a:solidFill>
                  <a:schemeClr val="accent6">
                    <a:lumMod val="75000"/>
                  </a:schemeClr>
                </a:solidFill>
                <a:latin typeface="微软雅黑" pitchFamily="34" charset="-122"/>
                <a:ea typeface="微软雅黑" pitchFamily="34" charset="-122"/>
              </a:rPr>
              <a:t>Reconstructed Filters</a:t>
            </a:r>
            <a:endParaRPr lang="zh-CN" altLang="en-US" sz="1600" b="1" dirty="0">
              <a:solidFill>
                <a:schemeClr val="accent6">
                  <a:lumMod val="75000"/>
                </a:schemeClr>
              </a:solidFill>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971600" y="1779662"/>
            <a:ext cx="4229100" cy="1892300"/>
          </a:xfrm>
          <a:prstGeom prst="rect">
            <a:avLst/>
          </a:prstGeom>
        </p:spPr>
      </p:pic>
      <p:pic>
        <p:nvPicPr>
          <p:cNvPr id="26" name="图片 25"/>
          <p:cNvPicPr>
            <a:picLocks noChangeAspect="1"/>
          </p:cNvPicPr>
          <p:nvPr/>
        </p:nvPicPr>
        <p:blipFill>
          <a:blip r:embed="rId4"/>
          <a:stretch>
            <a:fillRect/>
          </a:stretch>
        </p:blipFill>
        <p:spPr>
          <a:xfrm>
            <a:off x="120777" y="4083918"/>
            <a:ext cx="2654300" cy="635000"/>
          </a:xfrm>
          <a:prstGeom prst="rect">
            <a:avLst/>
          </a:prstGeom>
        </p:spPr>
      </p:pic>
      <p:cxnSp>
        <p:nvCxnSpPr>
          <p:cNvPr id="27" name="直线箭头连接符 26"/>
          <p:cNvCxnSpPr/>
          <p:nvPr/>
        </p:nvCxnSpPr>
        <p:spPr>
          <a:xfrm>
            <a:off x="2267744" y="3671962"/>
            <a:ext cx="0" cy="4119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5"/>
          <a:stretch>
            <a:fillRect/>
          </a:stretch>
        </p:blipFill>
        <p:spPr>
          <a:xfrm>
            <a:off x="6088112" y="2221959"/>
            <a:ext cx="1638300" cy="622300"/>
          </a:xfrm>
          <a:prstGeom prst="rect">
            <a:avLst/>
          </a:prstGeom>
        </p:spPr>
      </p:pic>
      <p:cxnSp>
        <p:nvCxnSpPr>
          <p:cNvPr id="31" name="直线箭头连接符 30"/>
          <p:cNvCxnSpPr>
            <a:stCxn id="26" idx="3"/>
            <a:endCxn id="33" idx="1"/>
          </p:cNvCxnSpPr>
          <p:nvPr/>
        </p:nvCxnSpPr>
        <p:spPr>
          <a:xfrm>
            <a:off x="2775077" y="4401418"/>
            <a:ext cx="79461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971600" y="4751814"/>
            <a:ext cx="1042359" cy="338554"/>
          </a:xfrm>
          <a:prstGeom prst="rect">
            <a:avLst/>
          </a:prstGeom>
          <a:noFill/>
        </p:spPr>
        <p:txBody>
          <a:bodyPr wrap="square" rtlCol="0">
            <a:spAutoFit/>
          </a:bodyPr>
          <a:lstStyle>
            <a:defPPr>
              <a:defRPr lang="zh-HK"/>
            </a:defPPr>
            <a:lvl1pPr>
              <a:defRPr b="1">
                <a:latin typeface="楷体" panose="02010609060101010101" pitchFamily="49" charset="-122"/>
                <a:ea typeface="楷体" panose="02010609060101010101" pitchFamily="49" charset="-122"/>
              </a:defRPr>
            </a:lvl1pPr>
          </a:lstStyle>
          <a:p>
            <a:r>
              <a:rPr lang="en-US" altLang="zh-CN" sz="1600" b="0">
                <a:solidFill>
                  <a:schemeClr val="accent6">
                    <a:lumMod val="75000"/>
                  </a:schemeClr>
                </a:solidFill>
                <a:latin typeface="Times New Roman" panose="02020603050405020304" pitchFamily="18" charset="0"/>
                <a:cs typeface="Times New Roman" panose="02020603050405020304" pitchFamily="18" charset="0"/>
              </a:rPr>
              <a:t>K-means</a:t>
            </a:r>
            <a:endParaRPr lang="zh-CN" altLang="en-US" sz="1600" b="0" dirty="0">
              <a:solidFill>
                <a:schemeClr val="accent6">
                  <a:lumMod val="75000"/>
                </a:schemeClr>
              </a:solidFill>
            </a:endParaRPr>
          </a:p>
        </p:txBody>
      </p:sp>
      <p:sp>
        <p:nvSpPr>
          <p:cNvPr id="33" name="文本框 32"/>
          <p:cNvSpPr txBox="1"/>
          <p:nvPr/>
        </p:nvSpPr>
        <p:spPr>
          <a:xfrm>
            <a:off x="3569687" y="4232141"/>
            <a:ext cx="642274" cy="338554"/>
          </a:xfrm>
          <a:prstGeom prst="rect">
            <a:avLst/>
          </a:prstGeom>
          <a:noFill/>
        </p:spPr>
        <p:txBody>
          <a:bodyPr wrap="square" rtlCol="0">
            <a:spAutoFit/>
          </a:bodyPr>
          <a:lstStyle>
            <a:defPPr>
              <a:defRPr lang="zh-HK"/>
            </a:defPPr>
            <a:lvl1pPr>
              <a:defRPr b="1">
                <a:latin typeface="楷体" panose="02010609060101010101" pitchFamily="49" charset="-122"/>
                <a:ea typeface="楷体" panose="02010609060101010101" pitchFamily="49" charset="-122"/>
              </a:defRPr>
            </a:lvl1pPr>
          </a:lstStyle>
          <a:p>
            <a:pPr algn="ctr"/>
            <a:r>
              <a:rPr lang="en-US" altLang="zh-CN" sz="1600" b="0">
                <a:solidFill>
                  <a:schemeClr val="accent6">
                    <a:lumMod val="75000"/>
                  </a:schemeClr>
                </a:solidFill>
                <a:latin typeface="Times New Roman" panose="02020603050405020304" pitchFamily="18" charset="0"/>
                <a:cs typeface="Times New Roman" panose="02020603050405020304" pitchFamily="18" charset="0"/>
              </a:rPr>
              <a:t>0</a:t>
            </a:r>
            <a:r>
              <a:rPr lang="zh-CN" altLang="en-US" sz="1600" b="0" dirty="0">
                <a:solidFill>
                  <a:schemeClr val="accent6">
                    <a:lumMod val="75000"/>
                  </a:schemeClr>
                </a:solidFill>
                <a:latin typeface="Times New Roman" panose="02020603050405020304" pitchFamily="18" charset="0"/>
                <a:cs typeface="Times New Roman" panose="02020603050405020304" pitchFamily="18" charset="0"/>
              </a:rPr>
              <a:t>，</a:t>
            </a:r>
            <a:r>
              <a:rPr lang="en-US" altLang="zh-CN" sz="1600" b="0" dirty="0">
                <a:solidFill>
                  <a:schemeClr val="accent6">
                    <a:lumMod val="75000"/>
                  </a:schemeClr>
                </a:solidFill>
                <a:latin typeface="Times New Roman" panose="02020603050405020304" pitchFamily="18" charset="0"/>
                <a:cs typeface="Times New Roman" panose="02020603050405020304" pitchFamily="18" charset="0"/>
              </a:rPr>
              <a:t>1</a:t>
            </a:r>
            <a:endParaRPr lang="zh-CN" altLang="en-US" sz="1600" b="0" dirty="0">
              <a:solidFill>
                <a:schemeClr val="accent6">
                  <a:lumMod val="75000"/>
                </a:schemeClr>
              </a:solidFill>
            </a:endParaRPr>
          </a:p>
        </p:txBody>
      </p:sp>
      <p:cxnSp>
        <p:nvCxnSpPr>
          <p:cNvPr id="34" name="直线箭头连接符 33"/>
          <p:cNvCxnSpPr/>
          <p:nvPr/>
        </p:nvCxnSpPr>
        <p:spPr>
          <a:xfrm>
            <a:off x="5220072" y="2533109"/>
            <a:ext cx="80571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812547" y="3922039"/>
            <a:ext cx="2189429" cy="584775"/>
          </a:xfrm>
          <a:prstGeom prst="rect">
            <a:avLst/>
          </a:prstGeom>
          <a:noFill/>
        </p:spPr>
        <p:txBody>
          <a:bodyPr wrap="square" rtlCol="0">
            <a:spAutoFit/>
          </a:bodyPr>
          <a:lstStyle>
            <a:defPPr>
              <a:defRPr lang="zh-HK"/>
            </a:defPPr>
            <a:lvl1pPr>
              <a:defRPr b="1">
                <a:latin typeface="楷体" panose="02010609060101010101" pitchFamily="49" charset="-122"/>
                <a:ea typeface="楷体" panose="02010609060101010101" pitchFamily="49" charset="-122"/>
              </a:defRPr>
            </a:lvl1pPr>
          </a:lstStyle>
          <a:p>
            <a:pPr algn="ctr"/>
            <a:r>
              <a:rPr lang="en-US" altLang="zh-CN" sz="1600" b="0" dirty="0">
                <a:latin typeface="Times New Roman" panose="02020603050405020304" pitchFamily="18" charset="0"/>
                <a:cs typeface="Times New Roman" panose="02020603050405020304" pitchFamily="18" charset="0"/>
              </a:rPr>
              <a:t>Convolutional layer:</a:t>
            </a:r>
          </a:p>
          <a:p>
            <a:pPr algn="ctr"/>
            <a:r>
              <a:rPr lang="en-US" altLang="zh-CN" sz="1600" b="0" dirty="0">
                <a:latin typeface="Times New Roman" panose="02020603050405020304" pitchFamily="18" charset="0"/>
                <a:cs typeface="Times New Roman" panose="02020603050405020304" pitchFamily="18" charset="0"/>
              </a:rPr>
              <a:t>32</a:t>
            </a:r>
            <a:r>
              <a:rPr lang="zh-CN" altLang="en-US" sz="1600" b="0" dirty="0">
                <a:latin typeface="Times New Roman" panose="02020603050405020304" pitchFamily="18" charset="0"/>
                <a:cs typeface="Times New Roman" panose="02020603050405020304" pitchFamily="18" charset="0"/>
              </a:rPr>
              <a:t>✖️</a:t>
            </a:r>
            <a:r>
              <a:rPr lang="en-US" altLang="zh-CN" sz="1600" b="0" dirty="0">
                <a:latin typeface="Times New Roman" panose="02020603050405020304" pitchFamily="18" charset="0"/>
                <a:cs typeface="Times New Roman" panose="02020603050405020304" pitchFamily="18" charset="0"/>
              </a:rPr>
              <a:t>  compression</a:t>
            </a:r>
            <a:endParaRPr lang="zh-CN" altLang="en-US" sz="1600" b="0" dirty="0"/>
          </a:p>
        </p:txBody>
      </p:sp>
      <p:sp>
        <p:nvSpPr>
          <p:cNvPr id="22" name="文本框 21"/>
          <p:cNvSpPr txBox="1"/>
          <p:nvPr/>
        </p:nvSpPr>
        <p:spPr>
          <a:xfrm>
            <a:off x="2720713" y="4045150"/>
            <a:ext cx="910643" cy="338554"/>
          </a:xfrm>
          <a:prstGeom prst="rect">
            <a:avLst/>
          </a:prstGeom>
          <a:noFill/>
        </p:spPr>
        <p:txBody>
          <a:bodyPr wrap="square" rtlCol="0">
            <a:spAutoFit/>
          </a:bodyPr>
          <a:lstStyle>
            <a:defPPr>
              <a:defRPr lang="zh-HK"/>
            </a:defPPr>
            <a:lvl1pPr>
              <a:defRPr b="1">
                <a:latin typeface="楷体" panose="02010609060101010101" pitchFamily="49" charset="-122"/>
                <a:ea typeface="楷体" panose="02010609060101010101" pitchFamily="49" charset="-122"/>
              </a:defRPr>
            </a:lvl1pPr>
          </a:lstStyle>
          <a:p>
            <a:pPr algn="ctr"/>
            <a:r>
              <a:rPr lang="en-US" altLang="zh-CN" sz="1600" b="0" dirty="0">
                <a:solidFill>
                  <a:schemeClr val="accent6">
                    <a:lumMod val="75000"/>
                  </a:schemeClr>
                </a:solidFill>
                <a:latin typeface="Times New Roman" panose="02020603050405020304" pitchFamily="18" charset="0"/>
                <a:cs typeface="Times New Roman" panose="02020603050405020304" pitchFamily="18" charset="0"/>
              </a:rPr>
              <a:t>Encode</a:t>
            </a:r>
          </a:p>
        </p:txBody>
      </p:sp>
      <p:pic>
        <p:nvPicPr>
          <p:cNvPr id="16" name="图片 15"/>
          <p:cNvPicPr>
            <a:picLocks noChangeAspect="1"/>
          </p:cNvPicPr>
          <p:nvPr/>
        </p:nvPicPr>
        <p:blipFill>
          <a:blip r:embed="rId6"/>
          <a:stretch>
            <a:fillRect/>
          </a:stretch>
        </p:blipFill>
        <p:spPr>
          <a:xfrm>
            <a:off x="6758035" y="235834"/>
            <a:ext cx="2116943" cy="607723"/>
          </a:xfrm>
          <a:prstGeom prst="rect">
            <a:avLst/>
          </a:prstGeom>
        </p:spPr>
      </p:pic>
      <p:sp>
        <p:nvSpPr>
          <p:cNvPr id="19" name="TextBox 20"/>
          <p:cNvSpPr txBox="1"/>
          <p:nvPr/>
        </p:nvSpPr>
        <p:spPr>
          <a:xfrm>
            <a:off x="5258796" y="358296"/>
            <a:ext cx="1533988" cy="338554"/>
          </a:xfrm>
          <a:prstGeom prst="rect">
            <a:avLst/>
          </a:prstGeom>
          <a:noFill/>
        </p:spPr>
        <p:txBody>
          <a:bodyPr wrap="square" rtlCol="0">
            <a:spAutoFit/>
          </a:bodyPr>
          <a:lstStyle/>
          <a:p>
            <a:r>
              <a:rPr lang="en-US" altLang="zh-CN" sz="1600" b="1" dirty="0">
                <a:solidFill>
                  <a:schemeClr val="accent6">
                    <a:lumMod val="75000"/>
                  </a:schemeClr>
                </a:solidFill>
                <a:latin typeface="微软雅黑" pitchFamily="34" charset="-122"/>
                <a:ea typeface="微软雅黑" pitchFamily="34" charset="-122"/>
              </a:rPr>
              <a:t>Gabor CNNs</a:t>
            </a:r>
            <a:endParaRPr lang="zh-CN" altLang="en-US" sz="1600" b="1" dirty="0">
              <a:solidFill>
                <a:schemeClr val="accent6">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7295837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p:tgtEl>
                                          <p:spTgt spid="27"/>
                                        </p:tgtEl>
                                        <p:attrNameLst>
                                          <p:attrName>ppt_y</p:attrName>
                                        </p:attrNameLst>
                                      </p:cBhvr>
                                      <p:tavLst>
                                        <p:tav tm="0">
                                          <p:val>
                                            <p:strVal val="#ppt_y-#ppt_h*1.125000"/>
                                          </p:val>
                                        </p:tav>
                                        <p:tav tm="100000">
                                          <p:val>
                                            <p:strVal val="#ppt_y"/>
                                          </p:val>
                                        </p:tav>
                                      </p:tavLst>
                                    </p:anim>
                                    <p:animEffect transition="in" filter="wipe(down)">
                                      <p:cBhvr>
                                        <p:cTn id="18" dur="500"/>
                                        <p:tgtEl>
                                          <p:spTgt spid="27"/>
                                        </p:tgtEl>
                                      </p:cBhvr>
                                    </p:animEffect>
                                  </p:childTnLst>
                                </p:cTn>
                              </p:par>
                            </p:childTnLst>
                          </p:cTn>
                        </p:par>
                        <p:par>
                          <p:cTn id="19" fill="hold">
                            <p:stCondLst>
                              <p:cond delay="500"/>
                            </p:stCondLst>
                            <p:childTnLst>
                              <p:par>
                                <p:cTn id="20" presetID="3" presetClass="entr" presetSubtype="10"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linds(horizontal)">
                                      <p:cBhvr>
                                        <p:cTn id="22" dur="500"/>
                                        <p:tgtEl>
                                          <p:spTgt spid="26"/>
                                        </p:tgtEl>
                                      </p:cBhvr>
                                    </p:animEffect>
                                  </p:childTnLst>
                                </p:cTn>
                              </p:par>
                            </p:childTnLst>
                          </p:cTn>
                        </p:par>
                        <p:par>
                          <p:cTn id="23" fill="hold">
                            <p:stCondLst>
                              <p:cond delay="1000"/>
                            </p:stCondLst>
                            <p:childTnLst>
                              <p:par>
                                <p:cTn id="24" presetID="3" presetClass="entr" presetSubtype="10" fill="hold" grpId="0" nodeType="after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blinds(horizontal)">
                                      <p:cBhvr>
                                        <p:cTn id="26" dur="500"/>
                                        <p:tgtEl>
                                          <p:spTgt spid="32"/>
                                        </p:tgtEl>
                                      </p:cBhvr>
                                    </p:animEffect>
                                  </p:childTnLst>
                                </p:cTn>
                              </p:par>
                            </p:childTnLst>
                          </p:cTn>
                        </p:par>
                        <p:par>
                          <p:cTn id="27" fill="hold">
                            <p:stCondLst>
                              <p:cond delay="1500"/>
                            </p:stCondLst>
                            <p:childTnLst>
                              <p:par>
                                <p:cTn id="28" presetID="12" presetClass="entr" presetSubtype="1" fill="hold" nodeType="after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500"/>
                                        <p:tgtEl>
                                          <p:spTgt spid="31"/>
                                        </p:tgtEl>
                                        <p:attrNameLst>
                                          <p:attrName>ppt_y</p:attrName>
                                        </p:attrNameLst>
                                      </p:cBhvr>
                                      <p:tavLst>
                                        <p:tav tm="0">
                                          <p:val>
                                            <p:strVal val="#ppt_y-#ppt_h*1.125000"/>
                                          </p:val>
                                        </p:tav>
                                        <p:tav tm="100000">
                                          <p:val>
                                            <p:strVal val="#ppt_y"/>
                                          </p:val>
                                        </p:tav>
                                      </p:tavLst>
                                    </p:anim>
                                    <p:animEffect transition="in" filter="wipe(down)">
                                      <p:cBhvr>
                                        <p:cTn id="31" dur="500"/>
                                        <p:tgtEl>
                                          <p:spTgt spid="31"/>
                                        </p:tgtEl>
                                      </p:cBhvr>
                                    </p:animEffect>
                                  </p:childTnLst>
                                </p:cTn>
                              </p:par>
                            </p:childTnLst>
                          </p:cTn>
                        </p:par>
                        <p:par>
                          <p:cTn id="32" fill="hold">
                            <p:stCondLst>
                              <p:cond delay="2000"/>
                            </p:stCondLst>
                            <p:childTnLst>
                              <p:par>
                                <p:cTn id="33" presetID="3" presetClass="entr" presetSubtype="1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blinds(horizontal)">
                                      <p:cBhvr>
                                        <p:cTn id="35" dur="500"/>
                                        <p:tgtEl>
                                          <p:spTgt spid="22"/>
                                        </p:tgtEl>
                                      </p:cBhvr>
                                    </p:animEffect>
                                  </p:childTnLst>
                                </p:cTn>
                              </p:par>
                            </p:childTnLst>
                          </p:cTn>
                        </p:par>
                        <p:par>
                          <p:cTn id="36" fill="hold">
                            <p:stCondLst>
                              <p:cond delay="2500"/>
                            </p:stCondLst>
                            <p:childTnLst>
                              <p:par>
                                <p:cTn id="37" presetID="3" presetClass="entr" presetSubtype="10"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blinds(horizontal)">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8" fill="hold" nodeType="click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500"/>
                                        <p:tgtEl>
                                          <p:spTgt spid="34"/>
                                        </p:tgtEl>
                                        <p:attrNameLst>
                                          <p:attrName>ppt_x</p:attrName>
                                        </p:attrNameLst>
                                      </p:cBhvr>
                                      <p:tavLst>
                                        <p:tav tm="0">
                                          <p:val>
                                            <p:strVal val="#ppt_x-#ppt_w*1.125000"/>
                                          </p:val>
                                        </p:tav>
                                        <p:tav tm="100000">
                                          <p:val>
                                            <p:strVal val="#ppt_x"/>
                                          </p:val>
                                        </p:tav>
                                      </p:tavLst>
                                    </p:anim>
                                    <p:animEffect transition="in" filter="wipe(right)">
                                      <p:cBhvr>
                                        <p:cTn id="45" dur="500"/>
                                        <p:tgtEl>
                                          <p:spTgt spid="34"/>
                                        </p:tgtEl>
                                      </p:cBhvr>
                                    </p:animEffect>
                                  </p:childTnLst>
                                </p:cTn>
                              </p:par>
                            </p:childTnLst>
                          </p:cTn>
                        </p:par>
                        <p:par>
                          <p:cTn id="46" fill="hold">
                            <p:stCondLst>
                              <p:cond delay="500"/>
                            </p:stCondLst>
                            <p:childTnLst>
                              <p:par>
                                <p:cTn id="47" presetID="3" presetClass="entr" presetSubtype="10" fill="hold"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blinds(horizontal)">
                                      <p:cBhvr>
                                        <p:cTn id="49" dur="500"/>
                                        <p:tgtEl>
                                          <p:spTgt spid="28"/>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blinds(horizontal)">
                                      <p:cBhvr>
                                        <p:cTn id="54" dur="500"/>
                                        <p:tgtEl>
                                          <p:spTgt spid="15"/>
                                        </p:tgtEl>
                                      </p:cBhvr>
                                    </p:animEffect>
                                  </p:childTnLst>
                                </p:cTn>
                              </p:par>
                            </p:childTnLst>
                          </p:cTn>
                        </p:par>
                        <p:par>
                          <p:cTn id="55" fill="hold">
                            <p:stCondLst>
                              <p:cond delay="500"/>
                            </p:stCondLst>
                            <p:childTnLst>
                              <p:par>
                                <p:cTn id="56" presetID="22" presetClass="entr" presetSubtype="1"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up)">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2" grpId="0"/>
      <p:bldP spid="33" grpId="0"/>
      <p:bldP spid="15" grpId="0"/>
      <p:bldP spid="22" grpId="0"/>
      <p:bldP spid="19"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3516</TotalTime>
  <Words>3011</Words>
  <Application>Microsoft Office PowerPoint</Application>
  <PresentationFormat>全屏显示(16:9)</PresentationFormat>
  <Paragraphs>325</Paragraphs>
  <Slides>50</Slides>
  <Notes>43</Notes>
  <HiddenSlides>1</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50</vt:i4>
      </vt:variant>
    </vt:vector>
  </HeadingPairs>
  <TitlesOfParts>
    <vt:vector size="65" baseType="lpstr">
      <vt:lpstr>-apple-system</vt:lpstr>
      <vt:lpstr>KaiTi</vt:lpstr>
      <vt:lpstr>Mangal</vt:lpstr>
      <vt:lpstr>楷体</vt:lpstr>
      <vt:lpstr>宋体</vt:lpstr>
      <vt:lpstr>微软雅黑</vt:lpstr>
      <vt:lpstr>Arial</vt:lpstr>
      <vt:lpstr>Calibri</vt:lpstr>
      <vt:lpstr>Cambria Math</vt:lpstr>
      <vt:lpstr>Georgia</vt:lpstr>
      <vt:lpstr>Lucida Handwriting</vt:lpstr>
      <vt:lpstr>Times New Roman</vt:lpstr>
      <vt:lpstr>Wingdings</vt:lpstr>
      <vt:lpstr>Office 主题​​</vt:lpstr>
      <vt:lpstr>Acrobat Document</vt:lpstr>
      <vt:lpstr>Binary Convolutional Networks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heqing</dc:creator>
  <cp:lastModifiedBy>bczhang</cp:lastModifiedBy>
  <cp:revision>156</cp:revision>
  <dcterms:created xsi:type="dcterms:W3CDTF">2014-07-22T07:42:39Z</dcterms:created>
  <dcterms:modified xsi:type="dcterms:W3CDTF">2020-09-23T02:01:57Z</dcterms:modified>
</cp:coreProperties>
</file>